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sldIdLst>
    <p:sldId id="256" r:id="rId2"/>
    <p:sldId id="257" r:id="rId3"/>
    <p:sldId id="288" r:id="rId4"/>
    <p:sldId id="359" r:id="rId5"/>
    <p:sldId id="360" r:id="rId6"/>
    <p:sldId id="361" r:id="rId7"/>
    <p:sldId id="286" r:id="rId8"/>
    <p:sldId id="261" r:id="rId9"/>
    <p:sldId id="277" r:id="rId10"/>
    <p:sldId id="290" r:id="rId11"/>
    <p:sldId id="362" r:id="rId12"/>
    <p:sldId id="285" r:id="rId13"/>
    <p:sldId id="289" r:id="rId14"/>
    <p:sldId id="284" r:id="rId15"/>
    <p:sldId id="375" r:id="rId16"/>
    <p:sldId id="376"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99"/>
    <a:srgbClr val="CCE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959" autoAdjust="0"/>
    <p:restoredTop sz="94660"/>
  </p:normalViewPr>
  <p:slideViewPr>
    <p:cSldViewPr snapToGrid="0">
      <p:cViewPr varScale="1">
        <p:scale>
          <a:sx n="84" d="100"/>
          <a:sy n="84" d="100"/>
        </p:scale>
        <p:origin x="960" y="17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2FFE961-F5B3-41E0-AF2F-B98DF9154574}" type="datetimeFigureOut">
              <a:rPr lang="en-AU" smtClean="0"/>
              <a:t>17/10/2024</a:t>
            </a:fld>
            <a:endParaRPr lang="en-AU"/>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212C924-96FC-4ACD-8C11-6FB7C3AFF653}" type="slidenum">
              <a:rPr lang="en-AU" smtClean="0"/>
              <a:t>‹#›</a:t>
            </a:fld>
            <a:endParaRPr lang="en-AU"/>
          </a:p>
        </p:txBody>
      </p:sp>
    </p:spTree>
    <p:extLst>
      <p:ext uri="{BB962C8B-B14F-4D97-AF65-F5344CB8AC3E}">
        <p14:creationId xmlns:p14="http://schemas.microsoft.com/office/powerpoint/2010/main" val="11937140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A8620FF-783D-4E2F-8298-D62E390CC640}" type="slidenum">
              <a:rPr lang="en-US"/>
              <a:t>7</a:t>
            </a:fld>
            <a:endParaRPr lang="en-US"/>
          </a:p>
        </p:txBody>
      </p:sp>
    </p:spTree>
    <p:extLst>
      <p:ext uri="{BB962C8B-B14F-4D97-AF65-F5344CB8AC3E}">
        <p14:creationId xmlns:p14="http://schemas.microsoft.com/office/powerpoint/2010/main" val="22699876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0B86579-9261-4851-8431-AE8CB120AF89}" type="datetimeFigureOut">
              <a:rPr lang="en-AU" smtClean="0"/>
              <a:t>17/10/2024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927B3BFD-01C8-4C7F-8F39-96074B03617B}" type="slidenum">
              <a:rPr lang="en-AU" smtClean="0"/>
              <a:t>‹#›</a:t>
            </a:fld>
            <a:endParaRPr lang="en-AU"/>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2344935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0B86579-9261-4851-8431-AE8CB120AF89}" type="datetimeFigureOut">
              <a:rPr lang="en-AU" smtClean="0"/>
              <a:t>17/10/2024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927B3BFD-01C8-4C7F-8F39-96074B03617B}" type="slidenum">
              <a:rPr lang="en-AU" smtClean="0"/>
              <a:t>‹#›</a:t>
            </a:fld>
            <a:endParaRPr lang="en-AU"/>
          </a:p>
        </p:txBody>
      </p:sp>
    </p:spTree>
    <p:extLst>
      <p:ext uri="{BB962C8B-B14F-4D97-AF65-F5344CB8AC3E}">
        <p14:creationId xmlns:p14="http://schemas.microsoft.com/office/powerpoint/2010/main" val="395515407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0B86579-9261-4851-8431-AE8CB120AF89}" type="datetimeFigureOut">
              <a:rPr lang="en-AU" smtClean="0"/>
              <a:t>17/10/2024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927B3BFD-01C8-4C7F-8F39-96074B03617B}" type="slidenum">
              <a:rPr lang="en-AU" smtClean="0"/>
              <a:t>‹#›</a:t>
            </a:fld>
            <a:endParaRPr lang="en-AU"/>
          </a:p>
        </p:txBody>
      </p:sp>
    </p:spTree>
    <p:extLst>
      <p:ext uri="{BB962C8B-B14F-4D97-AF65-F5344CB8AC3E}">
        <p14:creationId xmlns:p14="http://schemas.microsoft.com/office/powerpoint/2010/main" val="290999284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0B86579-9261-4851-8431-AE8CB120AF89}" type="datetimeFigureOut">
              <a:rPr lang="en-AU" smtClean="0"/>
              <a:t>17/10/2024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927B3BFD-01C8-4C7F-8F39-96074B03617B}" type="slidenum">
              <a:rPr lang="en-AU" smtClean="0"/>
              <a:t>‹#›</a:t>
            </a:fld>
            <a:endParaRPr lang="en-AU"/>
          </a:p>
        </p:txBody>
      </p:sp>
    </p:spTree>
    <p:extLst>
      <p:ext uri="{BB962C8B-B14F-4D97-AF65-F5344CB8AC3E}">
        <p14:creationId xmlns:p14="http://schemas.microsoft.com/office/powerpoint/2010/main" val="58814303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0B86579-9261-4851-8431-AE8CB120AF89}" type="datetimeFigureOut">
              <a:rPr lang="en-AU" smtClean="0"/>
              <a:t>17/10/2024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927B3BFD-01C8-4C7F-8F39-96074B03617B}" type="slidenum">
              <a:rPr lang="en-AU" smtClean="0"/>
              <a:t>‹#›</a:t>
            </a:fld>
            <a:endParaRPr lang="en-AU"/>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3538842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0B86579-9261-4851-8431-AE8CB120AF89}" type="datetimeFigureOut">
              <a:rPr lang="en-AU" smtClean="0"/>
              <a:t>17/10/2024</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927B3BFD-01C8-4C7F-8F39-96074B03617B}" type="slidenum">
              <a:rPr lang="en-AU" smtClean="0"/>
              <a:t>‹#›</a:t>
            </a:fld>
            <a:endParaRPr lang="en-AU"/>
          </a:p>
        </p:txBody>
      </p:sp>
    </p:spTree>
    <p:extLst>
      <p:ext uri="{BB962C8B-B14F-4D97-AF65-F5344CB8AC3E}">
        <p14:creationId xmlns:p14="http://schemas.microsoft.com/office/powerpoint/2010/main" val="55943413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0B86579-9261-4851-8431-AE8CB120AF89}" type="datetimeFigureOut">
              <a:rPr lang="en-AU" smtClean="0"/>
              <a:t>17/10/2024</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927B3BFD-01C8-4C7F-8F39-96074B03617B}" type="slidenum">
              <a:rPr lang="en-AU" smtClean="0"/>
              <a:t>‹#›</a:t>
            </a:fld>
            <a:endParaRPr lang="en-AU"/>
          </a:p>
        </p:txBody>
      </p:sp>
    </p:spTree>
    <p:extLst>
      <p:ext uri="{BB962C8B-B14F-4D97-AF65-F5344CB8AC3E}">
        <p14:creationId xmlns:p14="http://schemas.microsoft.com/office/powerpoint/2010/main" val="290689312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0B86579-9261-4851-8431-AE8CB120AF89}" type="datetimeFigureOut">
              <a:rPr lang="en-AU" smtClean="0"/>
              <a:t>17/10/2024</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927B3BFD-01C8-4C7F-8F39-96074B03617B}" type="slidenum">
              <a:rPr lang="en-AU" smtClean="0"/>
              <a:t>‹#›</a:t>
            </a:fld>
            <a:endParaRPr lang="en-AU"/>
          </a:p>
        </p:txBody>
      </p:sp>
    </p:spTree>
    <p:extLst>
      <p:ext uri="{BB962C8B-B14F-4D97-AF65-F5344CB8AC3E}">
        <p14:creationId xmlns:p14="http://schemas.microsoft.com/office/powerpoint/2010/main" val="158089496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C0B86579-9261-4851-8431-AE8CB120AF89}" type="datetimeFigureOut">
              <a:rPr lang="en-AU" smtClean="0"/>
              <a:t>17/10/2024</a:t>
            </a:fld>
            <a:endParaRPr lang="en-AU"/>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AU"/>
          </a:p>
        </p:txBody>
      </p:sp>
      <p:sp>
        <p:nvSpPr>
          <p:cNvPr id="9" name="Slide Number Placeholder 8"/>
          <p:cNvSpPr>
            <a:spLocks noGrp="1"/>
          </p:cNvSpPr>
          <p:nvPr>
            <p:ph type="sldNum" sz="quarter" idx="12"/>
          </p:nvPr>
        </p:nvSpPr>
        <p:spPr/>
        <p:txBody>
          <a:bodyPr/>
          <a:lstStyle/>
          <a:p>
            <a:fld id="{927B3BFD-01C8-4C7F-8F39-96074B03617B}" type="slidenum">
              <a:rPr lang="en-AU" smtClean="0"/>
              <a:t>‹#›</a:t>
            </a:fld>
            <a:endParaRPr lang="en-AU"/>
          </a:p>
        </p:txBody>
      </p:sp>
    </p:spTree>
    <p:extLst>
      <p:ext uri="{BB962C8B-B14F-4D97-AF65-F5344CB8AC3E}">
        <p14:creationId xmlns:p14="http://schemas.microsoft.com/office/powerpoint/2010/main" val="271065148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C0B86579-9261-4851-8431-AE8CB120AF89}" type="datetimeFigureOut">
              <a:rPr lang="en-AU" smtClean="0"/>
              <a:t>17/10/2024</a:t>
            </a:fld>
            <a:endParaRPr lang="en-AU"/>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AU"/>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927B3BFD-01C8-4C7F-8F39-96074B03617B}" type="slidenum">
              <a:rPr lang="en-AU" smtClean="0"/>
              <a:t>‹#›</a:t>
            </a:fld>
            <a:endParaRPr lang="en-AU"/>
          </a:p>
        </p:txBody>
      </p:sp>
    </p:spTree>
    <p:extLst>
      <p:ext uri="{BB962C8B-B14F-4D97-AF65-F5344CB8AC3E}">
        <p14:creationId xmlns:p14="http://schemas.microsoft.com/office/powerpoint/2010/main" val="338457660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cstate="email">
              <a:extLst>
                <a:ext uri="{28A0092B-C50C-407E-A947-70E740481C1C}">
                  <a14:useLocalDpi xmlns:a14="http://schemas.microsoft.com/office/drawing/2010/main"/>
                </a:ext>
              </a:extLst>
            </a:blip>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0B86579-9261-4851-8431-AE8CB120AF89}" type="datetimeFigureOut">
              <a:rPr lang="en-AU" smtClean="0"/>
              <a:t>17/10/2024</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927B3BFD-01C8-4C7F-8F39-96074B03617B}" type="slidenum">
              <a:rPr lang="en-AU" smtClean="0"/>
              <a:t>‹#›</a:t>
            </a:fld>
            <a:endParaRPr lang="en-AU"/>
          </a:p>
        </p:txBody>
      </p:sp>
    </p:spTree>
    <p:extLst>
      <p:ext uri="{BB962C8B-B14F-4D97-AF65-F5344CB8AC3E}">
        <p14:creationId xmlns:p14="http://schemas.microsoft.com/office/powerpoint/2010/main" val="260009706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C0B86579-9261-4851-8431-AE8CB120AF89}" type="datetimeFigureOut">
              <a:rPr lang="en-AU" smtClean="0"/>
              <a:t>17/10/2024</a:t>
            </a:fld>
            <a:endParaRPr lang="en-AU"/>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AU"/>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927B3BFD-01C8-4C7F-8F39-96074B03617B}" type="slidenum">
              <a:rPr lang="en-AU" smtClean="0"/>
              <a:t>‹#›</a:t>
            </a:fld>
            <a:endParaRPr lang="en-AU"/>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6627616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10.em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772998" y="651753"/>
            <a:ext cx="10315208" cy="3200399"/>
          </a:xfrm>
          <a:prstGeom prst="rect">
            <a:avLst/>
          </a:prstGeom>
        </p:spPr>
      </p:pic>
    </p:spTree>
    <p:extLst>
      <p:ext uri="{BB962C8B-B14F-4D97-AF65-F5344CB8AC3E}">
        <p14:creationId xmlns:p14="http://schemas.microsoft.com/office/powerpoint/2010/main" val="227143947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EC78D47-A6AF-714D-B69B-B87B63705A80}"/>
              </a:ext>
            </a:extLst>
          </p:cNvPr>
          <p:cNvPicPr>
            <a:picLocks noChangeAspect="1"/>
          </p:cNvPicPr>
          <p:nvPr/>
        </p:nvPicPr>
        <p:blipFill>
          <a:blip r:embed="rId2"/>
          <a:stretch>
            <a:fillRect/>
          </a:stretch>
        </p:blipFill>
        <p:spPr>
          <a:xfrm>
            <a:off x="1369715" y="810106"/>
            <a:ext cx="9451752" cy="5401000"/>
          </a:xfrm>
          <a:prstGeom prst="rect">
            <a:avLst/>
          </a:prstGeom>
        </p:spPr>
      </p:pic>
      <p:sp>
        <p:nvSpPr>
          <p:cNvPr id="6" name="Rectangle 5">
            <a:extLst>
              <a:ext uri="{FF2B5EF4-FFF2-40B4-BE49-F238E27FC236}">
                <a16:creationId xmlns:a16="http://schemas.microsoft.com/office/drawing/2014/main" id="{E4C5E7BC-0E6D-794B-91F6-3665433A30C3}"/>
              </a:ext>
            </a:extLst>
          </p:cNvPr>
          <p:cNvSpPr/>
          <p:nvPr/>
        </p:nvSpPr>
        <p:spPr>
          <a:xfrm>
            <a:off x="105562" y="64779"/>
            <a:ext cx="11980060" cy="646331"/>
          </a:xfrm>
          <a:prstGeom prst="rect">
            <a:avLst/>
          </a:prstGeom>
        </p:spPr>
        <p:txBody>
          <a:bodyPr wrap="square">
            <a:spAutoFit/>
          </a:bodyPr>
          <a:lstStyle/>
          <a:p>
            <a:r>
              <a:rPr lang="en-GB" sz="36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Comic Sans MS" panose="030F0702030302020204" pitchFamily="66" charset="0"/>
              </a:rPr>
              <a:t>Important things to look for on the Nutrition Label:</a:t>
            </a:r>
            <a:endParaRPr lang="en-GB" sz="3600" dirty="0">
              <a:latin typeface="Comic Sans MS" panose="030F0702030302020204" pitchFamily="66" charset="0"/>
            </a:endParaRPr>
          </a:p>
        </p:txBody>
      </p:sp>
      <p:cxnSp>
        <p:nvCxnSpPr>
          <p:cNvPr id="10" name="Straight Arrow Connector 9">
            <a:extLst>
              <a:ext uri="{FF2B5EF4-FFF2-40B4-BE49-F238E27FC236}">
                <a16:creationId xmlns:a16="http://schemas.microsoft.com/office/drawing/2014/main" id="{02756B4F-167C-4A42-893F-03A20E810C9C}"/>
              </a:ext>
            </a:extLst>
          </p:cNvPr>
          <p:cNvCxnSpPr>
            <a:cxnSpLocks/>
          </p:cNvCxnSpPr>
          <p:nvPr/>
        </p:nvCxnSpPr>
        <p:spPr>
          <a:xfrm flipH="1">
            <a:off x="3338226" y="5553511"/>
            <a:ext cx="1979209" cy="0"/>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9C40812C-C84D-324B-A18B-758B33275A28}"/>
              </a:ext>
            </a:extLst>
          </p:cNvPr>
          <p:cNvCxnSpPr>
            <a:cxnSpLocks/>
          </p:cNvCxnSpPr>
          <p:nvPr/>
        </p:nvCxnSpPr>
        <p:spPr>
          <a:xfrm flipH="1">
            <a:off x="3110948" y="4413886"/>
            <a:ext cx="2494983" cy="0"/>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4BE1738D-F353-7B4D-B943-D6D16417FA69}"/>
              </a:ext>
            </a:extLst>
          </p:cNvPr>
          <p:cNvSpPr txBox="1"/>
          <p:nvPr/>
        </p:nvSpPr>
        <p:spPr>
          <a:xfrm>
            <a:off x="105561" y="6390010"/>
            <a:ext cx="11980061" cy="430887"/>
          </a:xfrm>
          <a:prstGeom prst="rect">
            <a:avLst/>
          </a:prstGeom>
          <a:noFill/>
          <a:ln>
            <a:noFill/>
          </a:ln>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en-GB" sz="2200" dirty="0">
                <a:latin typeface="+mj-lt"/>
              </a:rPr>
              <a:t>Note: Remember we are only recommended to have 6 teaspoons (24grams) of added sugar a day! </a:t>
            </a:r>
          </a:p>
        </p:txBody>
      </p:sp>
      <p:cxnSp>
        <p:nvCxnSpPr>
          <p:cNvPr id="14" name="Straight Arrow Connector 13">
            <a:extLst>
              <a:ext uri="{FF2B5EF4-FFF2-40B4-BE49-F238E27FC236}">
                <a16:creationId xmlns:a16="http://schemas.microsoft.com/office/drawing/2014/main" id="{F1A25D7A-D700-E54E-823E-EBC9EA75EC4A}"/>
              </a:ext>
            </a:extLst>
          </p:cNvPr>
          <p:cNvCxnSpPr>
            <a:cxnSpLocks/>
          </p:cNvCxnSpPr>
          <p:nvPr/>
        </p:nvCxnSpPr>
        <p:spPr>
          <a:xfrm>
            <a:off x="7944940" y="4325615"/>
            <a:ext cx="751799" cy="0"/>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0797002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5096" y="0"/>
            <a:ext cx="12016903" cy="646331"/>
          </a:xfrm>
          <a:prstGeom prst="rect">
            <a:avLst/>
          </a:prstGeom>
          <a:noFill/>
        </p:spPr>
        <p:txBody>
          <a:bodyPr wrap="square" rtlCol="0">
            <a:spAutoFit/>
          </a:bodyPr>
          <a:lstStyle/>
          <a:p>
            <a:pPr algn="ctr"/>
            <a:r>
              <a:rPr lang="en-AU" sz="36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An Orange Versus Orange Juice </a:t>
            </a:r>
          </a:p>
        </p:txBody>
      </p:sp>
      <p:graphicFrame>
        <p:nvGraphicFramePr>
          <p:cNvPr id="4" name="Table 3"/>
          <p:cNvGraphicFramePr>
            <a:graphicFrameLocks noGrp="1"/>
          </p:cNvGraphicFramePr>
          <p:nvPr>
            <p:extLst>
              <p:ext uri="{D42A27DB-BD31-4B8C-83A1-F6EECF244321}">
                <p14:modId xmlns:p14="http://schemas.microsoft.com/office/powerpoint/2010/main" val="986095294"/>
              </p:ext>
            </p:extLst>
          </p:nvPr>
        </p:nvGraphicFramePr>
        <p:xfrm>
          <a:off x="175096" y="5592818"/>
          <a:ext cx="11681178" cy="457200"/>
        </p:xfrm>
        <a:graphic>
          <a:graphicData uri="http://schemas.openxmlformats.org/drawingml/2006/table">
            <a:tbl>
              <a:tblPr/>
              <a:tblGrid>
                <a:gridCol w="11681178">
                  <a:extLst>
                    <a:ext uri="{9D8B030D-6E8A-4147-A177-3AD203B41FA5}">
                      <a16:colId xmlns:a16="http://schemas.microsoft.com/office/drawing/2014/main" val="20000"/>
                    </a:ext>
                  </a:extLst>
                </a:gridCol>
              </a:tblGrid>
              <a:tr h="0">
                <a:tc>
                  <a:txBody>
                    <a:bodyPr/>
                    <a:lstStyle/>
                    <a:p>
                      <a:pPr algn="ctr"/>
                      <a:r>
                        <a:rPr lang="en-GB" sz="2400" b="0" dirty="0">
                          <a:solidFill>
                            <a:srgbClr val="000000"/>
                          </a:solidFill>
                          <a:effectLst/>
                          <a:latin typeface="+mj-lt"/>
                        </a:rPr>
                        <a:t>Do you think it will be easier to drink 3 bottles of fruit juice or to eat three whole oranges. </a:t>
                      </a:r>
                    </a:p>
                  </a:txBody>
                  <a:tcPr anchor="ctr">
                    <a:lnL>
                      <a:noFill/>
                    </a:lnL>
                    <a:lnR>
                      <a:noFill/>
                    </a:lnR>
                    <a:lnT>
                      <a:noFill/>
                    </a:lnT>
                    <a:lnB>
                      <a:noFill/>
                    </a:lnB>
                  </a:tcPr>
                </a:tc>
                <a:extLst>
                  <a:ext uri="{0D108BD9-81ED-4DB2-BD59-A6C34878D82A}">
                    <a16:rowId xmlns:a16="http://schemas.microsoft.com/office/drawing/2014/main" val="10000"/>
                  </a:ext>
                </a:extLst>
              </a:tr>
            </a:tbl>
          </a:graphicData>
        </a:graphic>
      </p:graphicFrame>
      <p:pic>
        <p:nvPicPr>
          <p:cNvPr id="7" name="Picture 6">
            <a:extLst>
              <a:ext uri="{FF2B5EF4-FFF2-40B4-BE49-F238E27FC236}">
                <a16:creationId xmlns:a16="http://schemas.microsoft.com/office/drawing/2014/main" id="{42972B57-7757-E24F-8303-6EB7DA980163}"/>
              </a:ext>
            </a:extLst>
          </p:cNvPr>
          <p:cNvPicPr>
            <a:picLocks noChangeAspect="1"/>
          </p:cNvPicPr>
          <p:nvPr/>
        </p:nvPicPr>
        <p:blipFill>
          <a:blip r:embed="rId2"/>
          <a:stretch>
            <a:fillRect/>
          </a:stretch>
        </p:blipFill>
        <p:spPr>
          <a:xfrm>
            <a:off x="3359155" y="3848315"/>
            <a:ext cx="1181349" cy="1329018"/>
          </a:xfrm>
          <a:prstGeom prst="rect">
            <a:avLst/>
          </a:prstGeom>
        </p:spPr>
      </p:pic>
      <p:pic>
        <p:nvPicPr>
          <p:cNvPr id="9" name="Picture 8">
            <a:extLst>
              <a:ext uri="{FF2B5EF4-FFF2-40B4-BE49-F238E27FC236}">
                <a16:creationId xmlns:a16="http://schemas.microsoft.com/office/drawing/2014/main" id="{CF4E677E-BACE-224F-BB4B-B8581D428AF2}"/>
              </a:ext>
            </a:extLst>
          </p:cNvPr>
          <p:cNvPicPr>
            <a:picLocks noChangeAspect="1"/>
          </p:cNvPicPr>
          <p:nvPr/>
        </p:nvPicPr>
        <p:blipFill>
          <a:blip r:embed="rId3"/>
          <a:stretch>
            <a:fillRect/>
          </a:stretch>
        </p:blipFill>
        <p:spPr>
          <a:xfrm>
            <a:off x="7537675" y="3491962"/>
            <a:ext cx="990730" cy="1762728"/>
          </a:xfrm>
          <a:prstGeom prst="rect">
            <a:avLst/>
          </a:prstGeom>
        </p:spPr>
      </p:pic>
      <p:graphicFrame>
        <p:nvGraphicFramePr>
          <p:cNvPr id="11" name="Table 10">
            <a:extLst>
              <a:ext uri="{FF2B5EF4-FFF2-40B4-BE49-F238E27FC236}">
                <a16:creationId xmlns:a16="http://schemas.microsoft.com/office/drawing/2014/main" id="{8DAA6322-6B06-0E45-BA2F-0ED64B37C45C}"/>
              </a:ext>
            </a:extLst>
          </p:cNvPr>
          <p:cNvGraphicFramePr>
            <a:graphicFrameLocks noGrp="1"/>
          </p:cNvGraphicFramePr>
          <p:nvPr>
            <p:extLst>
              <p:ext uri="{D42A27DB-BD31-4B8C-83A1-F6EECF244321}">
                <p14:modId xmlns:p14="http://schemas.microsoft.com/office/powerpoint/2010/main" val="2388436895"/>
              </p:ext>
            </p:extLst>
          </p:nvPr>
        </p:nvGraphicFramePr>
        <p:xfrm>
          <a:off x="84221" y="711444"/>
          <a:ext cx="12032029" cy="2468880"/>
        </p:xfrm>
        <a:graphic>
          <a:graphicData uri="http://schemas.openxmlformats.org/drawingml/2006/table">
            <a:tbl>
              <a:tblPr/>
              <a:tblGrid>
                <a:gridCol w="12032029">
                  <a:extLst>
                    <a:ext uri="{9D8B030D-6E8A-4147-A177-3AD203B41FA5}">
                      <a16:colId xmlns:a16="http://schemas.microsoft.com/office/drawing/2014/main" val="20000"/>
                    </a:ext>
                  </a:extLst>
                </a:gridCol>
              </a:tblGrid>
              <a:tr h="0">
                <a:tc>
                  <a:txBody>
                    <a:bodyPr/>
                    <a:lstStyle/>
                    <a:p>
                      <a:pPr algn="l"/>
                      <a:r>
                        <a:rPr lang="en-GB" sz="2400" b="0" dirty="0">
                          <a:solidFill>
                            <a:srgbClr val="000000"/>
                          </a:solidFill>
                          <a:effectLst/>
                          <a:latin typeface="+mj-lt"/>
                        </a:rPr>
                        <a:t>A fruit juice contains fruit so what’s the difference? </a:t>
                      </a:r>
                    </a:p>
                    <a:p>
                      <a:pPr algn="l"/>
                      <a:endParaRPr lang="en-GB" sz="1200" b="0" dirty="0">
                        <a:solidFill>
                          <a:srgbClr val="000000"/>
                        </a:solidFill>
                        <a:effectLst/>
                        <a:latin typeface="+mj-lt"/>
                      </a:endParaRPr>
                    </a:p>
                    <a:p>
                      <a:pPr algn="l"/>
                      <a:r>
                        <a:rPr lang="en-GB" sz="2400" b="0" dirty="0">
                          <a:solidFill>
                            <a:srgbClr val="000000"/>
                          </a:solidFill>
                          <a:effectLst/>
                          <a:latin typeface="+mj-lt"/>
                        </a:rPr>
                        <a:t>It’s true fruit juice can contain fruit however there is a big difference. To get the juice, a piece of fruit is squeezed and a lot of the fruit is left behind. The part left behind is very nutritious and contains lots of vitamins and minerals that is great for our health including </a:t>
                      </a:r>
                      <a:r>
                        <a:rPr lang="en-GB" sz="2400" b="1" dirty="0">
                          <a:solidFill>
                            <a:srgbClr val="000000"/>
                          </a:solidFill>
                          <a:effectLst/>
                          <a:latin typeface="+mj-lt"/>
                        </a:rPr>
                        <a:t>fibre. Fibre</a:t>
                      </a:r>
                      <a:r>
                        <a:rPr lang="en-GB" sz="2400" b="0" dirty="0">
                          <a:solidFill>
                            <a:srgbClr val="000000"/>
                          </a:solidFill>
                          <a:effectLst/>
                          <a:latin typeface="+mj-lt"/>
                        </a:rPr>
                        <a:t> helps to regulate how quickly sugar enters our blood and also helps us to feel full so we don’t consume too much.  </a:t>
                      </a:r>
                    </a:p>
                  </a:txBody>
                  <a:tcPr anchor="ctr">
                    <a:lnL>
                      <a:noFill/>
                    </a:lnL>
                    <a:lnR>
                      <a:noFill/>
                    </a:lnR>
                    <a:lnT>
                      <a:noFill/>
                    </a:lnT>
                    <a:lnB>
                      <a:noFill/>
                    </a:lnB>
                  </a:tcPr>
                </a:tc>
                <a:extLst>
                  <a:ext uri="{0D108BD9-81ED-4DB2-BD59-A6C34878D82A}">
                    <a16:rowId xmlns:a16="http://schemas.microsoft.com/office/drawing/2014/main" val="10000"/>
                  </a:ext>
                </a:extLst>
              </a:tr>
            </a:tbl>
          </a:graphicData>
        </a:graphic>
      </p:graphicFrame>
      <p:sp>
        <p:nvSpPr>
          <p:cNvPr id="8" name="TextBox 7">
            <a:extLst>
              <a:ext uri="{FF2B5EF4-FFF2-40B4-BE49-F238E27FC236}">
                <a16:creationId xmlns:a16="http://schemas.microsoft.com/office/drawing/2014/main" id="{F35ECAD5-9F00-E34B-A30D-361B52A1F111}"/>
              </a:ext>
            </a:extLst>
          </p:cNvPr>
          <p:cNvSpPr txBox="1"/>
          <p:nvPr/>
        </p:nvSpPr>
        <p:spPr>
          <a:xfrm>
            <a:off x="5558642" y="3917722"/>
            <a:ext cx="960895" cy="1077218"/>
          </a:xfrm>
          <a:prstGeom prst="rect">
            <a:avLst/>
          </a:prstGeom>
          <a:noFill/>
        </p:spPr>
        <p:txBody>
          <a:bodyPr wrap="square" rtlCol="0">
            <a:spAutoFit/>
          </a:bodyPr>
          <a:lstStyle/>
          <a:p>
            <a:r>
              <a:rPr lang="en-US" sz="6400" dirty="0"/>
              <a:t>Vs</a:t>
            </a:r>
          </a:p>
        </p:txBody>
      </p:sp>
    </p:spTree>
    <p:extLst>
      <p:ext uri="{BB962C8B-B14F-4D97-AF65-F5344CB8AC3E}">
        <p14:creationId xmlns:p14="http://schemas.microsoft.com/office/powerpoint/2010/main" val="280541328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37066" y="254754"/>
            <a:ext cx="2701381" cy="646331"/>
          </a:xfrm>
          <a:prstGeom prst="rect">
            <a:avLst/>
          </a:prstGeom>
        </p:spPr>
        <p:txBody>
          <a:bodyPr wrap="none">
            <a:spAutoFit/>
          </a:bodyPr>
          <a:lstStyle/>
          <a:p>
            <a:r>
              <a:rPr lang="en-GB" sz="3600" b="1" u="sng"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Class Activity</a:t>
            </a:r>
            <a:endParaRPr lang="en-GB" sz="3600" b="1" u="sng" dirty="0">
              <a:solidFill>
                <a:srgbClr val="FF0000"/>
              </a:solidFill>
            </a:endParaRPr>
          </a:p>
        </p:txBody>
      </p:sp>
      <p:sp>
        <p:nvSpPr>
          <p:cNvPr id="3" name="TextBox 2"/>
          <p:cNvSpPr txBox="1"/>
          <p:nvPr/>
        </p:nvSpPr>
        <p:spPr>
          <a:xfrm>
            <a:off x="337066" y="1439443"/>
            <a:ext cx="4869934" cy="4832092"/>
          </a:xfrm>
          <a:prstGeom prst="rect">
            <a:avLst/>
          </a:prstGeom>
          <a:noFill/>
        </p:spPr>
        <p:txBody>
          <a:bodyPr wrap="square" rtlCol="0">
            <a:spAutoFit/>
          </a:bodyPr>
          <a:lstStyle/>
          <a:p>
            <a:r>
              <a:rPr lang="en-GB" sz="2800" dirty="0">
                <a:solidFill>
                  <a:schemeClr val="dk1"/>
                </a:solidFill>
                <a:latin typeface="+mj-lt"/>
              </a:rPr>
              <a:t>As a class read the advertisement for:</a:t>
            </a:r>
          </a:p>
          <a:p>
            <a:pPr algn="ctr"/>
            <a:r>
              <a:rPr lang="en-GB" sz="2800" b="1" dirty="0">
                <a:solidFill>
                  <a:schemeClr val="dk1"/>
                </a:solidFill>
                <a:latin typeface="+mj-lt"/>
              </a:rPr>
              <a:t>‘Fruity Juicy’ </a:t>
            </a:r>
          </a:p>
          <a:p>
            <a:endParaRPr lang="en-GB" sz="2800" dirty="0">
              <a:solidFill>
                <a:schemeClr val="dk1"/>
              </a:solidFill>
              <a:latin typeface="+mj-lt"/>
            </a:endParaRPr>
          </a:p>
          <a:p>
            <a:r>
              <a:rPr lang="en-GB" sz="2800" dirty="0">
                <a:solidFill>
                  <a:schemeClr val="dk1"/>
                </a:solidFill>
                <a:latin typeface="+mj-lt"/>
              </a:rPr>
              <a:t>Then study the </a:t>
            </a:r>
            <a:r>
              <a:rPr lang="en-GB" sz="2800">
                <a:solidFill>
                  <a:schemeClr val="dk1"/>
                </a:solidFill>
                <a:latin typeface="+mj-lt"/>
              </a:rPr>
              <a:t>Nutrition Information Panel </a:t>
            </a:r>
            <a:r>
              <a:rPr lang="en-GB" sz="2800" dirty="0">
                <a:solidFill>
                  <a:schemeClr val="dk1"/>
                </a:solidFill>
                <a:latin typeface="+mj-lt"/>
              </a:rPr>
              <a:t>and decide whether it is as healthy as it claims.  </a:t>
            </a:r>
          </a:p>
          <a:p>
            <a:endParaRPr lang="en-GB" sz="2800" dirty="0">
              <a:solidFill>
                <a:schemeClr val="dk1"/>
              </a:solidFill>
              <a:latin typeface="+mj-lt"/>
            </a:endParaRPr>
          </a:p>
          <a:p>
            <a:r>
              <a:rPr lang="en-GB" sz="2800" dirty="0">
                <a:solidFill>
                  <a:schemeClr val="dk1"/>
                </a:solidFill>
                <a:latin typeface="+mj-lt"/>
              </a:rPr>
              <a:t>Discuss with a partner or a small group and share your thoughts. </a:t>
            </a:r>
          </a:p>
        </p:txBody>
      </p:sp>
      <p:pic>
        <p:nvPicPr>
          <p:cNvPr id="5" name="Picture 4">
            <a:extLst>
              <a:ext uri="{FF2B5EF4-FFF2-40B4-BE49-F238E27FC236}">
                <a16:creationId xmlns:a16="http://schemas.microsoft.com/office/drawing/2014/main" id="{1B526299-0263-B747-961A-DDB6825A629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25398" y="254754"/>
            <a:ext cx="4475684" cy="613039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81537495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27566" y="230108"/>
            <a:ext cx="1643399" cy="646331"/>
          </a:xfrm>
          <a:prstGeom prst="rect">
            <a:avLst/>
          </a:prstGeom>
        </p:spPr>
        <p:txBody>
          <a:bodyPr wrap="none">
            <a:spAutoFit/>
          </a:bodyPr>
          <a:lstStyle/>
          <a:p>
            <a:r>
              <a:rPr lang="en-GB" sz="3600" b="1" u="sng"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Activity</a:t>
            </a:r>
            <a:endParaRPr lang="en-GB" sz="3600" b="1" u="sng" dirty="0">
              <a:solidFill>
                <a:srgbClr val="FF0000"/>
              </a:solidFill>
            </a:endParaRPr>
          </a:p>
        </p:txBody>
      </p:sp>
      <p:sp>
        <p:nvSpPr>
          <p:cNvPr id="3" name="TextBox 2"/>
          <p:cNvSpPr txBox="1"/>
          <p:nvPr/>
        </p:nvSpPr>
        <p:spPr>
          <a:xfrm>
            <a:off x="527566" y="1183949"/>
            <a:ext cx="4481680" cy="4832092"/>
          </a:xfrm>
          <a:prstGeom prst="rect">
            <a:avLst/>
          </a:prstGeom>
          <a:noFill/>
        </p:spPr>
        <p:txBody>
          <a:bodyPr wrap="square" rtlCol="0">
            <a:spAutoFit/>
          </a:bodyPr>
          <a:lstStyle/>
          <a:p>
            <a:r>
              <a:rPr lang="en-GB" sz="2800" dirty="0">
                <a:solidFill>
                  <a:schemeClr val="dk1"/>
                </a:solidFill>
                <a:latin typeface="+mj-lt"/>
              </a:rPr>
              <a:t>Your sneaky business has just designed a brand new soda drink but you know it’s full of sugar. What will you call your drink and how will you convince people to buy your drink even though it is full of sugar? </a:t>
            </a:r>
          </a:p>
          <a:p>
            <a:endParaRPr lang="en-GB" sz="2800" dirty="0">
              <a:solidFill>
                <a:schemeClr val="dk1"/>
              </a:solidFill>
              <a:latin typeface="+mj-lt"/>
            </a:endParaRPr>
          </a:p>
          <a:p>
            <a:r>
              <a:rPr lang="en-GB" sz="2800" dirty="0">
                <a:solidFill>
                  <a:schemeClr val="dk1"/>
                </a:solidFill>
                <a:latin typeface="+mj-lt"/>
              </a:rPr>
              <a:t>How will it look and what will it say on the can? </a:t>
            </a:r>
          </a:p>
        </p:txBody>
      </p:sp>
      <p:pic>
        <p:nvPicPr>
          <p:cNvPr id="10" name="Picture 9">
            <a:extLst>
              <a:ext uri="{FF2B5EF4-FFF2-40B4-BE49-F238E27FC236}">
                <a16:creationId xmlns:a16="http://schemas.microsoft.com/office/drawing/2014/main" id="{A31B7DBD-E0E6-F840-87C2-2AF3C0213A9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79509" y="242054"/>
            <a:ext cx="4991100" cy="63754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38939158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32784" y="1416947"/>
            <a:ext cx="10840754" cy="2246769"/>
          </a:xfrm>
          <a:prstGeom prst="rect">
            <a:avLst/>
          </a:prstGeom>
          <a:solidFill>
            <a:srgbClr val="FFCC99"/>
          </a:solidFill>
          <a:ln>
            <a:solidFill>
              <a:schemeClr val="accent5"/>
            </a:solidFill>
          </a:ln>
        </p:spPr>
        <p:style>
          <a:lnRef idx="1">
            <a:schemeClr val="dk1"/>
          </a:lnRef>
          <a:fillRef idx="2">
            <a:schemeClr val="dk1"/>
          </a:fillRef>
          <a:effectRef idx="1">
            <a:schemeClr val="dk1"/>
          </a:effectRef>
          <a:fontRef idx="minor">
            <a:schemeClr val="dk1"/>
          </a:fontRef>
        </p:style>
        <p:txBody>
          <a:bodyPr wrap="square" rtlCol="0">
            <a:spAutoFit/>
          </a:bodyPr>
          <a:lstStyle/>
          <a:p>
            <a:r>
              <a:rPr lang="en-AU" sz="2800" dirty="0">
                <a:latin typeface="+mj-lt"/>
              </a:rPr>
              <a:t>Use some of this time to share some of your great soda drink designs. Do they sound healthy? Will it convince people that it is? </a:t>
            </a:r>
          </a:p>
          <a:p>
            <a:endParaRPr lang="en-AU" sz="2800" dirty="0">
              <a:latin typeface="+mj-lt"/>
            </a:endParaRPr>
          </a:p>
          <a:p>
            <a:r>
              <a:rPr lang="en-AU" sz="2800" dirty="0">
                <a:latin typeface="+mj-lt"/>
              </a:rPr>
              <a:t>Just because a product says it is healthy or sounds healthy does it always mean that it is? Why?</a:t>
            </a:r>
            <a:endParaRPr lang="en-GB" sz="2800" dirty="0">
              <a:latin typeface="+mj-lt"/>
            </a:endParaRPr>
          </a:p>
        </p:txBody>
      </p:sp>
      <p:pic>
        <p:nvPicPr>
          <p:cNvPr id="13" name="Picture 12"/>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5553074" y="5464210"/>
            <a:ext cx="1400175" cy="1384265"/>
          </a:xfrm>
          <a:prstGeom prst="ellipse">
            <a:avLst/>
          </a:prstGeom>
        </p:spPr>
      </p:pic>
      <p:sp>
        <p:nvSpPr>
          <p:cNvPr id="14" name="TextBox 13"/>
          <p:cNvSpPr txBox="1"/>
          <p:nvPr/>
        </p:nvSpPr>
        <p:spPr>
          <a:xfrm>
            <a:off x="4793304" y="0"/>
            <a:ext cx="2605393" cy="1015663"/>
          </a:xfrm>
          <a:prstGeom prst="rect">
            <a:avLst/>
          </a:prstGeom>
          <a:noFill/>
        </p:spPr>
        <p:txBody>
          <a:bodyPr wrap="none" rtlCol="0">
            <a:spAutoFit/>
          </a:bodyPr>
          <a:lstStyle/>
          <a:p>
            <a:r>
              <a:rPr lang="en-GB" sz="6000" b="1" u="sng"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Plenary</a:t>
            </a:r>
            <a:endParaRPr lang="en-GB" sz="6000" b="1" u="sng" dirty="0">
              <a:solidFill>
                <a:srgbClr val="FF0000"/>
              </a:solidFill>
            </a:endParaRPr>
          </a:p>
        </p:txBody>
      </p:sp>
      <p:sp>
        <p:nvSpPr>
          <p:cNvPr id="2" name="TextBox 1">
            <a:extLst>
              <a:ext uri="{FF2B5EF4-FFF2-40B4-BE49-F238E27FC236}">
                <a16:creationId xmlns:a16="http://schemas.microsoft.com/office/drawing/2014/main" id="{9639AF20-A77D-3B42-8EB3-32DBD39AFD30}"/>
              </a:ext>
            </a:extLst>
          </p:cNvPr>
          <p:cNvSpPr txBox="1"/>
          <p:nvPr/>
        </p:nvSpPr>
        <p:spPr>
          <a:xfrm>
            <a:off x="832784" y="4065000"/>
            <a:ext cx="10840754" cy="1200329"/>
          </a:xfrm>
          <a:prstGeom prst="rect">
            <a:avLst/>
          </a:prstGeom>
          <a:noFill/>
        </p:spPr>
        <p:txBody>
          <a:bodyPr wrap="square" rtlCol="0">
            <a:spAutoFit/>
          </a:bodyPr>
          <a:lstStyle/>
          <a:p>
            <a:pPr algn="ctr"/>
            <a:r>
              <a:rPr lang="en-US" sz="2400" dirty="0">
                <a:latin typeface="+mj-lt"/>
              </a:rPr>
              <a:t>#</a:t>
            </a:r>
            <a:r>
              <a:rPr lang="en-US" sz="2400" dirty="0" err="1">
                <a:latin typeface="+mj-lt"/>
              </a:rPr>
              <a:t>HomeAction</a:t>
            </a:r>
            <a:r>
              <a:rPr lang="en-US" sz="2400" dirty="0">
                <a:latin typeface="+mj-lt"/>
              </a:rPr>
              <a:t> </a:t>
            </a:r>
          </a:p>
          <a:p>
            <a:r>
              <a:rPr lang="en-US" sz="2400" dirty="0">
                <a:latin typeface="+mj-lt"/>
              </a:rPr>
              <a:t>When you get home see if you can find some food or drinks in the cupboards that sound healthy but contain a lot of sugar. </a:t>
            </a:r>
          </a:p>
        </p:txBody>
      </p:sp>
    </p:spTree>
    <p:extLst>
      <p:ext uri="{BB962C8B-B14F-4D97-AF65-F5344CB8AC3E}">
        <p14:creationId xmlns:p14="http://schemas.microsoft.com/office/powerpoint/2010/main" val="379362920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EE8109F-4731-0640-BC7A-6402EDB47D36}"/>
              </a:ext>
            </a:extLst>
          </p:cNvPr>
          <p:cNvSpPr/>
          <p:nvPr/>
        </p:nvSpPr>
        <p:spPr>
          <a:xfrm>
            <a:off x="171718" y="936285"/>
            <a:ext cx="11848563" cy="3416320"/>
          </a:xfrm>
          <a:prstGeom prst="rect">
            <a:avLst/>
          </a:prstGeom>
          <a:ln w="25400">
            <a:solidFill>
              <a:schemeClr val="accent5"/>
            </a:solidFill>
          </a:ln>
        </p:spPr>
        <p:txBody>
          <a:bodyPr wrap="square">
            <a:spAutoFit/>
          </a:bodyPr>
          <a:lstStyle/>
          <a:p>
            <a:r>
              <a:rPr lang="en-AU" sz="2800" b="1" dirty="0"/>
              <a:t>KS1 Learning opportunities in Health and Wellbeing</a:t>
            </a:r>
          </a:p>
          <a:p>
            <a:r>
              <a:rPr lang="en-AU" sz="2400" i="1" dirty="0"/>
              <a:t>Pupils learn... </a:t>
            </a:r>
          </a:p>
          <a:p>
            <a:endParaRPr lang="en-AU" sz="2400" i="1" dirty="0"/>
          </a:p>
          <a:p>
            <a:r>
              <a:rPr lang="en-AU" sz="2400" b="1" dirty="0"/>
              <a:t>H1</a:t>
            </a:r>
            <a:r>
              <a:rPr lang="en-AU" sz="2400" dirty="0"/>
              <a:t>. about what keeping healthy means; different ways to keep healthy</a:t>
            </a:r>
          </a:p>
          <a:p>
            <a:r>
              <a:rPr lang="en-AU" sz="2400" b="1" dirty="0"/>
              <a:t>H2. </a:t>
            </a:r>
            <a:r>
              <a:rPr lang="en-AU" sz="2400" dirty="0"/>
              <a:t>about foods that support good health and the risks of eating too  much sugar</a:t>
            </a:r>
          </a:p>
          <a:p>
            <a:r>
              <a:rPr lang="en-AU" sz="2400" b="1" dirty="0"/>
              <a:t>H5. </a:t>
            </a:r>
            <a:r>
              <a:rPr lang="en-AU" sz="2400" dirty="0"/>
              <a:t>about simple hygiene routines that can stop germs from spreading</a:t>
            </a:r>
          </a:p>
          <a:p>
            <a:r>
              <a:rPr lang="en-AU" sz="2400" b="1" dirty="0"/>
              <a:t>H7. </a:t>
            </a:r>
            <a:r>
              <a:rPr lang="en-AU" sz="2400" dirty="0"/>
              <a:t>about dental care and visiting the dentist; how to brush teeth correctly; food and drink that support dental health</a:t>
            </a:r>
            <a:endParaRPr lang="en-AU" sz="2000" dirty="0"/>
          </a:p>
          <a:p>
            <a:endParaRPr lang="en-AU" sz="2000" dirty="0">
              <a:effectLst/>
            </a:endParaRPr>
          </a:p>
        </p:txBody>
      </p:sp>
      <p:graphicFrame>
        <p:nvGraphicFramePr>
          <p:cNvPr id="4" name="Table 3">
            <a:extLst>
              <a:ext uri="{FF2B5EF4-FFF2-40B4-BE49-F238E27FC236}">
                <a16:creationId xmlns:a16="http://schemas.microsoft.com/office/drawing/2014/main" id="{7B1B86AC-B896-B242-BFB5-3EB578C2D408}"/>
              </a:ext>
            </a:extLst>
          </p:cNvPr>
          <p:cNvGraphicFramePr>
            <a:graphicFrameLocks noGrp="1"/>
          </p:cNvGraphicFramePr>
          <p:nvPr>
            <p:extLst/>
          </p:nvPr>
        </p:nvGraphicFramePr>
        <p:xfrm>
          <a:off x="0" y="0"/>
          <a:ext cx="12192000" cy="731520"/>
        </p:xfrm>
        <a:graphic>
          <a:graphicData uri="http://schemas.openxmlformats.org/drawingml/2006/table">
            <a:tbl>
              <a:tblPr/>
              <a:tblGrid>
                <a:gridCol w="12192000">
                  <a:extLst>
                    <a:ext uri="{9D8B030D-6E8A-4147-A177-3AD203B41FA5}">
                      <a16:colId xmlns:a16="http://schemas.microsoft.com/office/drawing/2014/main" val="20000"/>
                    </a:ext>
                  </a:extLst>
                </a:gridCol>
              </a:tblGrid>
              <a:tr h="0">
                <a:tc>
                  <a:txBody>
                    <a:bodyPr/>
                    <a:lstStyle/>
                    <a:p>
                      <a:r>
                        <a:rPr lang="en-GB" sz="4200" b="1" kern="1200"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mn-lt"/>
                          <a:ea typeface="+mn-ea"/>
                          <a:cs typeface="+mn-cs"/>
                        </a:rPr>
                        <a:t>PSHE – Programme of Study (UK) </a:t>
                      </a:r>
                    </a:p>
                  </a:txBody>
                  <a:tcPr anchor="ctr">
                    <a:lnL>
                      <a:noFill/>
                    </a:lnL>
                    <a:lnR>
                      <a:noFill/>
                    </a:lnR>
                    <a:lnT>
                      <a:noFill/>
                    </a:lnT>
                    <a:lnB>
                      <a:noFill/>
                    </a:lnB>
                    <a:solidFill>
                      <a:schemeClr val="accent1">
                        <a:lumMod val="40000"/>
                        <a:lumOff val="60000"/>
                      </a:schemeClr>
                    </a:solid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17311343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EE8109F-4731-0640-BC7A-6402EDB47D36}"/>
              </a:ext>
            </a:extLst>
          </p:cNvPr>
          <p:cNvSpPr/>
          <p:nvPr/>
        </p:nvSpPr>
        <p:spPr>
          <a:xfrm>
            <a:off x="894607" y="1152893"/>
            <a:ext cx="10402785" cy="1754326"/>
          </a:xfrm>
          <a:prstGeom prst="rect">
            <a:avLst/>
          </a:prstGeom>
          <a:ln w="25400">
            <a:solidFill>
              <a:schemeClr val="accent5"/>
            </a:solidFill>
          </a:ln>
        </p:spPr>
        <p:txBody>
          <a:bodyPr wrap="square">
            <a:spAutoFit/>
          </a:bodyPr>
          <a:lstStyle/>
          <a:p>
            <a:r>
              <a:rPr lang="en-GB" sz="2400" b="1" dirty="0">
                <a:solidFill>
                  <a:srgbClr val="333333"/>
                </a:solidFill>
                <a:latin typeface="proxima_nova_bold"/>
              </a:rPr>
              <a:t>Science Key Stages 1 and 2: </a:t>
            </a:r>
          </a:p>
          <a:p>
            <a:r>
              <a:rPr lang="en-GB" sz="2400" b="1" dirty="0">
                <a:solidFill>
                  <a:srgbClr val="333333"/>
                </a:solidFill>
                <a:latin typeface="proxima_nova_bold"/>
              </a:rPr>
              <a:t>Animals Including Humans</a:t>
            </a:r>
            <a:endParaRPr lang="en-AU" sz="2400" b="1" dirty="0">
              <a:solidFill>
                <a:srgbClr val="333333"/>
              </a:solidFill>
              <a:latin typeface="proxima_nova_bold"/>
            </a:endParaRPr>
          </a:p>
          <a:p>
            <a:pPr lvl="0"/>
            <a:endParaRPr lang="en-GB" sz="2000" dirty="0">
              <a:solidFill>
                <a:srgbClr val="333333"/>
              </a:solidFill>
              <a:latin typeface="proxima_nova_rgregular"/>
            </a:endParaRPr>
          </a:p>
          <a:p>
            <a:pPr lvl="0"/>
            <a:r>
              <a:rPr lang="en-GB" sz="2000" dirty="0">
                <a:solidFill>
                  <a:srgbClr val="333333"/>
                </a:solidFill>
                <a:latin typeface="proxima_nova_rgregular"/>
              </a:rPr>
              <a:t>Describe the importance for humans of exercise, eating the right amounts of different types of food, and hygiene </a:t>
            </a:r>
            <a:r>
              <a:rPr lang="en-GB" sz="2000" b="1" i="1" dirty="0">
                <a:solidFill>
                  <a:srgbClr val="333333"/>
                </a:solidFill>
                <a:latin typeface="proxima_nova_rgregular"/>
              </a:rPr>
              <a:t>(year 2)</a:t>
            </a:r>
          </a:p>
        </p:txBody>
      </p:sp>
      <p:graphicFrame>
        <p:nvGraphicFramePr>
          <p:cNvPr id="4" name="Table 3">
            <a:extLst>
              <a:ext uri="{FF2B5EF4-FFF2-40B4-BE49-F238E27FC236}">
                <a16:creationId xmlns:a16="http://schemas.microsoft.com/office/drawing/2014/main" id="{7B1B86AC-B896-B242-BFB5-3EB578C2D408}"/>
              </a:ext>
            </a:extLst>
          </p:cNvPr>
          <p:cNvGraphicFramePr>
            <a:graphicFrameLocks noGrp="1"/>
          </p:cNvGraphicFramePr>
          <p:nvPr>
            <p:extLst/>
          </p:nvPr>
        </p:nvGraphicFramePr>
        <p:xfrm>
          <a:off x="0" y="0"/>
          <a:ext cx="12192000" cy="731520"/>
        </p:xfrm>
        <a:graphic>
          <a:graphicData uri="http://schemas.openxmlformats.org/drawingml/2006/table">
            <a:tbl>
              <a:tblPr/>
              <a:tblGrid>
                <a:gridCol w="12192000">
                  <a:extLst>
                    <a:ext uri="{9D8B030D-6E8A-4147-A177-3AD203B41FA5}">
                      <a16:colId xmlns:a16="http://schemas.microsoft.com/office/drawing/2014/main" val="20000"/>
                    </a:ext>
                  </a:extLst>
                </a:gridCol>
              </a:tblGrid>
              <a:tr h="0">
                <a:tc>
                  <a:txBody>
                    <a:bodyPr/>
                    <a:lstStyle/>
                    <a:p>
                      <a:r>
                        <a:rPr lang="en-GB" sz="4200" b="1" kern="1200"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mn-lt"/>
                          <a:ea typeface="+mn-ea"/>
                          <a:cs typeface="+mn-cs"/>
                        </a:rPr>
                        <a:t>English Curriculum Objectives</a:t>
                      </a:r>
                    </a:p>
                  </a:txBody>
                  <a:tcPr anchor="ctr">
                    <a:lnL>
                      <a:noFill/>
                    </a:lnL>
                    <a:lnR>
                      <a:noFill/>
                    </a:lnR>
                    <a:lnT>
                      <a:noFill/>
                    </a:lnT>
                    <a:lnB>
                      <a:noFill/>
                    </a:lnB>
                    <a:solidFill>
                      <a:schemeClr val="accent1">
                        <a:lumMod val="40000"/>
                        <a:lumOff val="60000"/>
                      </a:schemeClr>
                    </a:solid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169208486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Lesson 5</a:t>
            </a:r>
          </a:p>
        </p:txBody>
      </p:sp>
      <p:sp>
        <p:nvSpPr>
          <p:cNvPr id="6" name="TextBox 5">
            <a:extLst>
              <a:ext uri="{FF2B5EF4-FFF2-40B4-BE49-F238E27FC236}">
                <a16:creationId xmlns:a16="http://schemas.microsoft.com/office/drawing/2014/main" id="{5F67D31C-2568-BF43-B25C-ACD3072E768E}"/>
              </a:ext>
            </a:extLst>
          </p:cNvPr>
          <p:cNvSpPr txBox="1"/>
          <p:nvPr/>
        </p:nvSpPr>
        <p:spPr>
          <a:xfrm>
            <a:off x="395896" y="2311747"/>
            <a:ext cx="6711849" cy="3046988"/>
          </a:xfrm>
          <a:prstGeom prst="rect">
            <a:avLst/>
          </a:prstGeom>
          <a:noFill/>
        </p:spPr>
        <p:txBody>
          <a:bodyPr wrap="square" rtlCol="0">
            <a:spAutoFit/>
          </a:bodyPr>
          <a:lstStyle/>
          <a:p>
            <a:r>
              <a:rPr lang="en-GB" sz="2400" b="1" dirty="0"/>
              <a:t>Learning Intentions: </a:t>
            </a:r>
          </a:p>
          <a:p>
            <a:endParaRPr lang="en-GB" sz="2400" b="1" i="1" dirty="0"/>
          </a:p>
          <a:p>
            <a:pPr marL="342900" indent="-342900">
              <a:buFont typeface="Arial" panose="020B0604020202020204" pitchFamily="34" charset="0"/>
              <a:buChar char="•"/>
            </a:pPr>
            <a:r>
              <a:rPr lang="en-GB" sz="2400" dirty="0"/>
              <a:t>Students understand foods advertised as healthy doesn’t mean that they are </a:t>
            </a:r>
            <a:endParaRPr lang="en-GB" sz="2400" b="1" dirty="0"/>
          </a:p>
          <a:p>
            <a:pPr marL="342900" lvl="0" indent="-342900">
              <a:buFont typeface="Arial" panose="020B0604020202020204" pitchFamily="34" charset="0"/>
              <a:buChar char="•"/>
            </a:pPr>
            <a:r>
              <a:rPr lang="en-GB" sz="2400" dirty="0"/>
              <a:t>Students are aware of some strategies companies use to say their product is healthy when it isn’t </a:t>
            </a:r>
          </a:p>
          <a:p>
            <a:pPr marL="342900" lvl="0" indent="-342900">
              <a:buFont typeface="Arial" panose="020B0604020202020204" pitchFamily="34" charset="0"/>
              <a:buChar char="•"/>
            </a:pPr>
            <a:r>
              <a:rPr lang="en-GB" sz="2400" dirty="0"/>
              <a:t>Students can find the Nutrition Information Panel </a:t>
            </a:r>
          </a:p>
          <a:p>
            <a:pPr marL="342900" indent="-342900">
              <a:buFont typeface="Arial" panose="020B0604020202020204" pitchFamily="34" charset="0"/>
              <a:buChar char="•"/>
            </a:pPr>
            <a:r>
              <a:rPr lang="en-GB" sz="2400" dirty="0"/>
              <a:t>Students know where to look for sugar </a:t>
            </a:r>
          </a:p>
        </p:txBody>
      </p:sp>
      <p:pic>
        <p:nvPicPr>
          <p:cNvPr id="5" name="Picture 4">
            <a:extLst>
              <a:ext uri="{FF2B5EF4-FFF2-40B4-BE49-F238E27FC236}">
                <a16:creationId xmlns:a16="http://schemas.microsoft.com/office/drawing/2014/main" id="{BC98B4D1-E307-C144-9122-1B384785D853}"/>
              </a:ext>
            </a:extLst>
          </p:cNvPr>
          <p:cNvPicPr>
            <a:picLocks noChangeAspect="1"/>
          </p:cNvPicPr>
          <p:nvPr/>
        </p:nvPicPr>
        <p:blipFill>
          <a:blip r:embed="rId2"/>
          <a:stretch>
            <a:fillRect/>
          </a:stretch>
        </p:blipFill>
        <p:spPr>
          <a:xfrm>
            <a:off x="7107745" y="286603"/>
            <a:ext cx="4589077" cy="626165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81501276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78931383"/>
              </p:ext>
            </p:extLst>
          </p:nvPr>
        </p:nvGraphicFramePr>
        <p:xfrm>
          <a:off x="759993" y="2430268"/>
          <a:ext cx="5158853" cy="2442680"/>
        </p:xfrm>
        <a:graphic>
          <a:graphicData uri="http://schemas.openxmlformats.org/drawingml/2006/table">
            <a:tbl>
              <a:tblPr/>
              <a:tblGrid>
                <a:gridCol w="5158853">
                  <a:extLst>
                    <a:ext uri="{9D8B030D-6E8A-4147-A177-3AD203B41FA5}">
                      <a16:colId xmlns:a16="http://schemas.microsoft.com/office/drawing/2014/main" val="20000"/>
                    </a:ext>
                  </a:extLst>
                </a:gridCol>
              </a:tblGrid>
              <a:tr h="2442680">
                <a:tc>
                  <a:txBody>
                    <a:bodyPr/>
                    <a:lstStyle/>
                    <a:p>
                      <a:pPr algn="l"/>
                      <a:r>
                        <a:rPr lang="en-GB" sz="3200" kern="1200" dirty="0">
                          <a:solidFill>
                            <a:schemeClr val="dk1"/>
                          </a:solidFill>
                          <a:latin typeface="+mj-lt"/>
                          <a:ea typeface="+mn-ea"/>
                          <a:cs typeface="+mn-cs"/>
                        </a:rPr>
                        <a:t>Write down your ideas as a class. </a:t>
                      </a:r>
                    </a:p>
                  </a:txBody>
                  <a:tcPr anchor="ctr">
                    <a:lnL>
                      <a:noFill/>
                    </a:lnL>
                    <a:lnR>
                      <a:noFill/>
                    </a:lnR>
                    <a:lnT>
                      <a:noFill/>
                    </a:lnT>
                    <a:lnB>
                      <a:noFill/>
                    </a:lnB>
                  </a:tcPr>
                </a:tc>
                <a:extLst>
                  <a:ext uri="{0D108BD9-81ED-4DB2-BD59-A6C34878D82A}">
                    <a16:rowId xmlns:a16="http://schemas.microsoft.com/office/drawing/2014/main" val="10000"/>
                  </a:ext>
                </a:extLst>
              </a:tr>
            </a:tbl>
          </a:graphicData>
        </a:graphic>
      </p:graphicFrame>
      <p:sp>
        <p:nvSpPr>
          <p:cNvPr id="5" name="TextBox 4">
            <a:extLst>
              <a:ext uri="{FF2B5EF4-FFF2-40B4-BE49-F238E27FC236}">
                <a16:creationId xmlns:a16="http://schemas.microsoft.com/office/drawing/2014/main" id="{1283F2D4-700F-D64E-9CEF-3C34AE49B633}"/>
              </a:ext>
            </a:extLst>
          </p:cNvPr>
          <p:cNvSpPr txBox="1"/>
          <p:nvPr/>
        </p:nvSpPr>
        <p:spPr>
          <a:xfrm>
            <a:off x="451473" y="6334780"/>
            <a:ext cx="11450472" cy="523220"/>
          </a:xfrm>
          <a:prstGeom prst="rect">
            <a:avLst/>
          </a:prstGeom>
          <a:noFill/>
          <a:ln>
            <a:solidFill>
              <a:schemeClr val="accent5"/>
            </a:solidFill>
          </a:ln>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en-GB" sz="2800" dirty="0"/>
              <a:t>Did you notice anything with everybody’s answers? </a:t>
            </a:r>
          </a:p>
        </p:txBody>
      </p:sp>
      <p:sp>
        <p:nvSpPr>
          <p:cNvPr id="6" name="Rectangle 5">
            <a:extLst>
              <a:ext uri="{FF2B5EF4-FFF2-40B4-BE49-F238E27FC236}">
                <a16:creationId xmlns:a16="http://schemas.microsoft.com/office/drawing/2014/main" id="{E4C5E7BC-0E6D-794B-91F6-3665433A30C3}"/>
              </a:ext>
            </a:extLst>
          </p:cNvPr>
          <p:cNvSpPr/>
          <p:nvPr/>
        </p:nvSpPr>
        <p:spPr>
          <a:xfrm>
            <a:off x="161418" y="129692"/>
            <a:ext cx="11740527" cy="707886"/>
          </a:xfrm>
          <a:prstGeom prst="rect">
            <a:avLst/>
          </a:prstGeom>
        </p:spPr>
        <p:txBody>
          <a:bodyPr wrap="square">
            <a:spAutoFit/>
          </a:bodyPr>
          <a:lstStyle/>
          <a:p>
            <a:r>
              <a:rPr lang="en-GB" sz="40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Comic Sans MS" panose="030F0702030302020204" pitchFamily="66" charset="0"/>
              </a:rPr>
              <a:t>What would you consider to be ‘healthy food?’</a:t>
            </a:r>
            <a:endParaRPr lang="en-GB" sz="4000" dirty="0">
              <a:latin typeface="Comic Sans MS" panose="030F0702030302020204" pitchFamily="66" charset="0"/>
            </a:endParaRPr>
          </a:p>
        </p:txBody>
      </p:sp>
      <p:pic>
        <p:nvPicPr>
          <p:cNvPr id="7" name="Picture 6">
            <a:extLst>
              <a:ext uri="{FF2B5EF4-FFF2-40B4-BE49-F238E27FC236}">
                <a16:creationId xmlns:a16="http://schemas.microsoft.com/office/drawing/2014/main" id="{21F63770-4042-1F4B-9DBB-0760D3A5EF0A}"/>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6792746" y="1219863"/>
            <a:ext cx="3252006" cy="486349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30768472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1283F2D4-700F-D64E-9CEF-3C34AE49B633}"/>
              </a:ext>
            </a:extLst>
          </p:cNvPr>
          <p:cNvSpPr txBox="1"/>
          <p:nvPr/>
        </p:nvSpPr>
        <p:spPr>
          <a:xfrm>
            <a:off x="451473" y="6334780"/>
            <a:ext cx="11450472" cy="523220"/>
          </a:xfrm>
          <a:prstGeom prst="rect">
            <a:avLst/>
          </a:prstGeom>
          <a:noFill/>
          <a:ln>
            <a:solidFill>
              <a:schemeClr val="accent5"/>
            </a:solidFill>
          </a:ln>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en-GB" sz="2800" dirty="0"/>
              <a:t>Note down the reasons for everyone’s answers.</a:t>
            </a:r>
          </a:p>
        </p:txBody>
      </p:sp>
      <p:sp>
        <p:nvSpPr>
          <p:cNvPr id="6" name="Rectangle 5">
            <a:extLst>
              <a:ext uri="{FF2B5EF4-FFF2-40B4-BE49-F238E27FC236}">
                <a16:creationId xmlns:a16="http://schemas.microsoft.com/office/drawing/2014/main" id="{E4C5E7BC-0E6D-794B-91F6-3665433A30C3}"/>
              </a:ext>
            </a:extLst>
          </p:cNvPr>
          <p:cNvSpPr/>
          <p:nvPr/>
        </p:nvSpPr>
        <p:spPr>
          <a:xfrm>
            <a:off x="1040813" y="158376"/>
            <a:ext cx="10568919" cy="646331"/>
          </a:xfrm>
          <a:prstGeom prst="rect">
            <a:avLst/>
          </a:prstGeom>
        </p:spPr>
        <p:txBody>
          <a:bodyPr wrap="none">
            <a:spAutoFit/>
          </a:bodyPr>
          <a:lstStyle/>
          <a:p>
            <a:r>
              <a:rPr lang="en-GB" sz="36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Comic Sans MS" panose="030F0702030302020204" pitchFamily="66" charset="0"/>
              </a:rPr>
              <a:t>Is this ‘Refreshing Fruit Juice’ drink healthy?</a:t>
            </a:r>
            <a:endParaRPr lang="en-GB" sz="3600" dirty="0">
              <a:latin typeface="Comic Sans MS" panose="030F0702030302020204" pitchFamily="66" charset="0"/>
            </a:endParaRPr>
          </a:p>
        </p:txBody>
      </p:sp>
      <p:pic>
        <p:nvPicPr>
          <p:cNvPr id="8" name="Picture 7">
            <a:extLst>
              <a:ext uri="{FF2B5EF4-FFF2-40B4-BE49-F238E27FC236}">
                <a16:creationId xmlns:a16="http://schemas.microsoft.com/office/drawing/2014/main" id="{58E588EA-A567-2D4F-9D92-9744B4FA7CE2}"/>
              </a:ext>
            </a:extLst>
          </p:cNvPr>
          <p:cNvPicPr>
            <a:picLocks noChangeAspect="1"/>
          </p:cNvPicPr>
          <p:nvPr/>
        </p:nvPicPr>
        <p:blipFill>
          <a:blip r:embed="rId2"/>
          <a:stretch>
            <a:fillRect/>
          </a:stretch>
        </p:blipFill>
        <p:spPr>
          <a:xfrm>
            <a:off x="4492405" y="1243393"/>
            <a:ext cx="2746984" cy="4887492"/>
          </a:xfrm>
          <a:prstGeom prst="rect">
            <a:avLst/>
          </a:prstGeom>
        </p:spPr>
      </p:pic>
    </p:spTree>
    <p:extLst>
      <p:ext uri="{BB962C8B-B14F-4D97-AF65-F5344CB8AC3E}">
        <p14:creationId xmlns:p14="http://schemas.microsoft.com/office/powerpoint/2010/main" val="126103074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1283F2D4-700F-D64E-9CEF-3C34AE49B633}"/>
              </a:ext>
            </a:extLst>
          </p:cNvPr>
          <p:cNvSpPr txBox="1"/>
          <p:nvPr/>
        </p:nvSpPr>
        <p:spPr>
          <a:xfrm>
            <a:off x="451473" y="6334780"/>
            <a:ext cx="11450472" cy="523220"/>
          </a:xfrm>
          <a:prstGeom prst="rect">
            <a:avLst/>
          </a:prstGeom>
          <a:noFill/>
          <a:ln>
            <a:solidFill>
              <a:schemeClr val="accent5"/>
            </a:solidFill>
          </a:ln>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en-GB" sz="2800" dirty="0"/>
              <a:t>How did they make this Fruit Juice drink sound healthy?</a:t>
            </a:r>
          </a:p>
        </p:txBody>
      </p:sp>
      <p:sp>
        <p:nvSpPr>
          <p:cNvPr id="6" name="Rectangle 5">
            <a:extLst>
              <a:ext uri="{FF2B5EF4-FFF2-40B4-BE49-F238E27FC236}">
                <a16:creationId xmlns:a16="http://schemas.microsoft.com/office/drawing/2014/main" id="{E4C5E7BC-0E6D-794B-91F6-3665433A30C3}"/>
              </a:ext>
            </a:extLst>
          </p:cNvPr>
          <p:cNvSpPr/>
          <p:nvPr/>
        </p:nvSpPr>
        <p:spPr>
          <a:xfrm>
            <a:off x="1040813" y="158376"/>
            <a:ext cx="10568919" cy="646331"/>
          </a:xfrm>
          <a:prstGeom prst="rect">
            <a:avLst/>
          </a:prstGeom>
        </p:spPr>
        <p:txBody>
          <a:bodyPr wrap="none">
            <a:spAutoFit/>
          </a:bodyPr>
          <a:lstStyle/>
          <a:p>
            <a:r>
              <a:rPr lang="en-GB" sz="36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Comic Sans MS" panose="030F0702030302020204" pitchFamily="66" charset="0"/>
              </a:rPr>
              <a:t>Is this ‘Refreshing Fruit Juice’ drink healthy?</a:t>
            </a:r>
            <a:endParaRPr lang="en-GB" sz="3600" dirty="0">
              <a:latin typeface="Comic Sans MS" panose="030F0702030302020204" pitchFamily="66" charset="0"/>
            </a:endParaRPr>
          </a:p>
        </p:txBody>
      </p:sp>
      <p:pic>
        <p:nvPicPr>
          <p:cNvPr id="8" name="Picture 7">
            <a:extLst>
              <a:ext uri="{FF2B5EF4-FFF2-40B4-BE49-F238E27FC236}">
                <a16:creationId xmlns:a16="http://schemas.microsoft.com/office/drawing/2014/main" id="{58E588EA-A567-2D4F-9D92-9744B4FA7CE2}"/>
              </a:ext>
            </a:extLst>
          </p:cNvPr>
          <p:cNvPicPr>
            <a:picLocks noChangeAspect="1"/>
          </p:cNvPicPr>
          <p:nvPr/>
        </p:nvPicPr>
        <p:blipFill>
          <a:blip r:embed="rId2"/>
          <a:stretch>
            <a:fillRect/>
          </a:stretch>
        </p:blipFill>
        <p:spPr>
          <a:xfrm>
            <a:off x="1724492" y="1178595"/>
            <a:ext cx="2746984" cy="4887492"/>
          </a:xfrm>
          <a:prstGeom prst="rect">
            <a:avLst/>
          </a:prstGeom>
        </p:spPr>
      </p:pic>
      <p:graphicFrame>
        <p:nvGraphicFramePr>
          <p:cNvPr id="7" name="Table 6">
            <a:extLst>
              <a:ext uri="{FF2B5EF4-FFF2-40B4-BE49-F238E27FC236}">
                <a16:creationId xmlns:a16="http://schemas.microsoft.com/office/drawing/2014/main" id="{97CCF420-B468-944E-BD62-A9E01FA28557}"/>
              </a:ext>
            </a:extLst>
          </p:cNvPr>
          <p:cNvGraphicFramePr>
            <a:graphicFrameLocks noGrp="1"/>
          </p:cNvGraphicFramePr>
          <p:nvPr>
            <p:extLst>
              <p:ext uri="{D42A27DB-BD31-4B8C-83A1-F6EECF244321}">
                <p14:modId xmlns:p14="http://schemas.microsoft.com/office/powerpoint/2010/main" val="3195034966"/>
              </p:ext>
            </p:extLst>
          </p:nvPr>
        </p:nvGraphicFramePr>
        <p:xfrm>
          <a:off x="5362833" y="2290394"/>
          <a:ext cx="5704702" cy="3017520"/>
        </p:xfrm>
        <a:graphic>
          <a:graphicData uri="http://schemas.openxmlformats.org/drawingml/2006/table">
            <a:tbl>
              <a:tblPr/>
              <a:tblGrid>
                <a:gridCol w="5704702">
                  <a:extLst>
                    <a:ext uri="{9D8B030D-6E8A-4147-A177-3AD203B41FA5}">
                      <a16:colId xmlns:a16="http://schemas.microsoft.com/office/drawing/2014/main" val="20000"/>
                    </a:ext>
                  </a:extLst>
                </a:gridCol>
              </a:tblGrid>
              <a:tr h="1344427">
                <a:tc>
                  <a:txBody>
                    <a:bodyPr/>
                    <a:lstStyle/>
                    <a:p>
                      <a:pPr algn="l"/>
                      <a:r>
                        <a:rPr lang="en-GB" sz="3200" kern="1200" dirty="0">
                          <a:solidFill>
                            <a:schemeClr val="dk1"/>
                          </a:solidFill>
                          <a:latin typeface="+mj-lt"/>
                          <a:ea typeface="+mn-ea"/>
                          <a:cs typeface="+mn-cs"/>
                        </a:rPr>
                        <a:t>Well even though this fruit drink sounds healthy, it actually contains 5 teaspoons of sugar! </a:t>
                      </a:r>
                    </a:p>
                    <a:p>
                      <a:pPr algn="l"/>
                      <a:endParaRPr lang="en-GB" sz="3200" kern="1200" dirty="0">
                        <a:solidFill>
                          <a:schemeClr val="dk1"/>
                        </a:solidFill>
                        <a:latin typeface="+mj-lt"/>
                        <a:ea typeface="+mn-ea"/>
                        <a:cs typeface="+mn-cs"/>
                      </a:endParaRPr>
                    </a:p>
                    <a:p>
                      <a:pPr algn="l"/>
                      <a:r>
                        <a:rPr lang="en-GB" sz="3200" kern="1200" dirty="0">
                          <a:solidFill>
                            <a:schemeClr val="dk1"/>
                          </a:solidFill>
                          <a:latin typeface="+mj-lt"/>
                          <a:ea typeface="+mn-ea"/>
                          <a:cs typeface="+mn-cs"/>
                        </a:rPr>
                        <a:t>Remember we are recommended to only have 6 a day. </a:t>
                      </a:r>
                    </a:p>
                  </a:txBody>
                  <a:tcPr anchor="ctr">
                    <a:lnL>
                      <a:noFill/>
                    </a:lnL>
                    <a:lnR>
                      <a:noFill/>
                    </a:lnR>
                    <a:lnT>
                      <a:noFill/>
                    </a:lnT>
                    <a:lnB>
                      <a:noFill/>
                    </a:lnB>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207926241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4224357480"/>
              </p:ext>
            </p:extLst>
          </p:nvPr>
        </p:nvGraphicFramePr>
        <p:xfrm>
          <a:off x="451472" y="1517802"/>
          <a:ext cx="6344743" cy="3505200"/>
        </p:xfrm>
        <a:graphic>
          <a:graphicData uri="http://schemas.openxmlformats.org/drawingml/2006/table">
            <a:tbl>
              <a:tblPr/>
              <a:tblGrid>
                <a:gridCol w="6344743">
                  <a:extLst>
                    <a:ext uri="{9D8B030D-6E8A-4147-A177-3AD203B41FA5}">
                      <a16:colId xmlns:a16="http://schemas.microsoft.com/office/drawing/2014/main" val="20000"/>
                    </a:ext>
                  </a:extLst>
                </a:gridCol>
              </a:tblGrid>
              <a:tr h="1344427">
                <a:tc>
                  <a:txBody>
                    <a:bodyPr/>
                    <a:lstStyle/>
                    <a:p>
                      <a:pPr algn="l"/>
                      <a:r>
                        <a:rPr lang="en-GB" sz="2800" kern="1200" dirty="0">
                          <a:solidFill>
                            <a:schemeClr val="dk1"/>
                          </a:solidFill>
                          <a:latin typeface="+mj-lt"/>
                          <a:ea typeface="+mn-ea"/>
                          <a:cs typeface="+mn-cs"/>
                        </a:rPr>
                        <a:t>Did you know that food advertising can sometimes make a food sound more nutritious than it really is? </a:t>
                      </a:r>
                    </a:p>
                    <a:p>
                      <a:pPr algn="l"/>
                      <a:endParaRPr lang="en-GB" sz="2800" kern="1200" dirty="0">
                        <a:solidFill>
                          <a:schemeClr val="dk1"/>
                        </a:solidFill>
                        <a:latin typeface="+mj-lt"/>
                        <a:ea typeface="+mn-ea"/>
                        <a:cs typeface="+mn-cs"/>
                      </a:endParaRPr>
                    </a:p>
                    <a:p>
                      <a:pPr algn="l"/>
                      <a:r>
                        <a:rPr lang="en-GB" sz="2800" kern="1200" dirty="0">
                          <a:solidFill>
                            <a:schemeClr val="dk1"/>
                          </a:solidFill>
                          <a:latin typeface="+mj-lt"/>
                          <a:ea typeface="+mn-ea"/>
                          <a:cs typeface="+mn-cs"/>
                        </a:rPr>
                        <a:t>For example even though this drink says ‘No Added Sugar’ it still contains a lot of sugar. Also the words refreshing and fruit give the impression it must be good for us. </a:t>
                      </a:r>
                    </a:p>
                  </a:txBody>
                  <a:tcPr anchor="ctr">
                    <a:lnL>
                      <a:noFill/>
                    </a:lnL>
                    <a:lnR>
                      <a:noFill/>
                    </a:lnR>
                    <a:lnT>
                      <a:noFill/>
                    </a:lnT>
                    <a:lnB>
                      <a:noFill/>
                    </a:lnB>
                  </a:tcPr>
                </a:tc>
                <a:extLst>
                  <a:ext uri="{0D108BD9-81ED-4DB2-BD59-A6C34878D82A}">
                    <a16:rowId xmlns:a16="http://schemas.microsoft.com/office/drawing/2014/main" val="10000"/>
                  </a:ext>
                </a:extLst>
              </a:tr>
            </a:tbl>
          </a:graphicData>
        </a:graphic>
      </p:graphicFrame>
      <p:sp>
        <p:nvSpPr>
          <p:cNvPr id="5" name="TextBox 4">
            <a:extLst>
              <a:ext uri="{FF2B5EF4-FFF2-40B4-BE49-F238E27FC236}">
                <a16:creationId xmlns:a16="http://schemas.microsoft.com/office/drawing/2014/main" id="{1283F2D4-700F-D64E-9CEF-3C34AE49B633}"/>
              </a:ext>
            </a:extLst>
          </p:cNvPr>
          <p:cNvSpPr txBox="1"/>
          <p:nvPr/>
        </p:nvSpPr>
        <p:spPr>
          <a:xfrm>
            <a:off x="451473" y="6334780"/>
            <a:ext cx="11450472" cy="523220"/>
          </a:xfrm>
          <a:prstGeom prst="rect">
            <a:avLst/>
          </a:prstGeom>
          <a:noFill/>
          <a:ln>
            <a:solidFill>
              <a:schemeClr val="accent5"/>
            </a:solidFill>
          </a:ln>
        </p:spPr>
        <p:style>
          <a:lnRef idx="1">
            <a:schemeClr val="dk1"/>
          </a:lnRef>
          <a:fillRef idx="2">
            <a:schemeClr val="dk1"/>
          </a:fillRef>
          <a:effectRef idx="1">
            <a:schemeClr val="dk1"/>
          </a:effectRef>
          <a:fontRef idx="minor">
            <a:schemeClr val="dk1"/>
          </a:fontRef>
        </p:style>
        <p:txBody>
          <a:bodyPr wrap="square" rtlCol="0">
            <a:spAutoFit/>
          </a:bodyPr>
          <a:lstStyle/>
          <a:p>
            <a:r>
              <a:rPr lang="en-GB" sz="2800" dirty="0"/>
              <a:t>What other things do you think they might say to persuade you its healthy? </a:t>
            </a:r>
          </a:p>
        </p:txBody>
      </p:sp>
      <p:sp>
        <p:nvSpPr>
          <p:cNvPr id="6" name="Rectangle 5">
            <a:extLst>
              <a:ext uri="{FF2B5EF4-FFF2-40B4-BE49-F238E27FC236}">
                <a16:creationId xmlns:a16="http://schemas.microsoft.com/office/drawing/2014/main" id="{E4C5E7BC-0E6D-794B-91F6-3665433A30C3}"/>
              </a:ext>
            </a:extLst>
          </p:cNvPr>
          <p:cNvSpPr/>
          <p:nvPr/>
        </p:nvSpPr>
        <p:spPr>
          <a:xfrm>
            <a:off x="55033" y="109525"/>
            <a:ext cx="12341840" cy="523220"/>
          </a:xfrm>
          <a:prstGeom prst="rect">
            <a:avLst/>
          </a:prstGeom>
        </p:spPr>
        <p:txBody>
          <a:bodyPr wrap="none">
            <a:spAutoFit/>
          </a:bodyPr>
          <a:lstStyle/>
          <a:p>
            <a:r>
              <a:rPr lang="en-GB" sz="28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Comic Sans MS" panose="030F0702030302020204" pitchFamily="66" charset="0"/>
              </a:rPr>
              <a:t>How did they make this ‘Refreshing Fruit Juice’ drink sound healthy?</a:t>
            </a:r>
            <a:endParaRPr lang="en-GB" sz="2800" dirty="0">
              <a:latin typeface="Comic Sans MS" panose="030F0702030302020204" pitchFamily="66" charset="0"/>
            </a:endParaRPr>
          </a:p>
        </p:txBody>
      </p:sp>
      <p:pic>
        <p:nvPicPr>
          <p:cNvPr id="8" name="Picture 7">
            <a:extLst>
              <a:ext uri="{FF2B5EF4-FFF2-40B4-BE49-F238E27FC236}">
                <a16:creationId xmlns:a16="http://schemas.microsoft.com/office/drawing/2014/main" id="{58E588EA-A567-2D4F-9D92-9744B4FA7CE2}"/>
              </a:ext>
            </a:extLst>
          </p:cNvPr>
          <p:cNvPicPr>
            <a:picLocks noChangeAspect="1"/>
          </p:cNvPicPr>
          <p:nvPr/>
        </p:nvPicPr>
        <p:blipFill>
          <a:blip r:embed="rId2"/>
          <a:stretch>
            <a:fillRect/>
          </a:stretch>
        </p:blipFill>
        <p:spPr>
          <a:xfrm>
            <a:off x="8088221" y="891219"/>
            <a:ext cx="2746984" cy="4887492"/>
          </a:xfrm>
          <a:prstGeom prst="rect">
            <a:avLst/>
          </a:prstGeom>
        </p:spPr>
      </p:pic>
    </p:spTree>
    <p:extLst>
      <p:ext uri="{BB962C8B-B14F-4D97-AF65-F5344CB8AC3E}">
        <p14:creationId xmlns:p14="http://schemas.microsoft.com/office/powerpoint/2010/main" val="243726011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167795592"/>
              </p:ext>
            </p:extLst>
          </p:nvPr>
        </p:nvGraphicFramePr>
        <p:xfrm>
          <a:off x="5661502" y="91462"/>
          <a:ext cx="4861559" cy="914400"/>
        </p:xfrm>
        <a:graphic>
          <a:graphicData uri="http://schemas.openxmlformats.org/drawingml/2006/table">
            <a:tbl>
              <a:tblPr>
                <a:tableStyleId>{2D5ABB26-0587-4C30-8999-92F81FD0307C}</a:tableStyleId>
              </a:tblPr>
              <a:tblGrid>
                <a:gridCol w="4861559">
                  <a:extLst>
                    <a:ext uri="{9D8B030D-6E8A-4147-A177-3AD203B41FA5}">
                      <a16:colId xmlns:a16="http://schemas.microsoft.com/office/drawing/2014/main" val="20000"/>
                    </a:ext>
                  </a:extLst>
                </a:gridCol>
              </a:tblGrid>
              <a:tr h="0">
                <a:tc>
                  <a:txBody>
                    <a:bodyPr/>
                    <a:lstStyle/>
                    <a:p>
                      <a:pPr algn="ctr"/>
                      <a:r>
                        <a:rPr lang="en-GB" sz="5400" kern="1200" dirty="0">
                          <a:ln w="13462">
                            <a:solidFill>
                              <a:schemeClr val="bg1"/>
                            </a:solidFill>
                            <a:prstDash val="solid"/>
                          </a:ln>
                          <a:effectLst>
                            <a:outerShdw dist="38100" dir="2700000" algn="bl" rotWithShape="0">
                              <a:schemeClr val="accent5"/>
                            </a:outerShdw>
                          </a:effectLst>
                        </a:rPr>
                        <a:t>Be aware!</a:t>
                      </a:r>
                      <a:endParaRPr lang="en-GB" sz="5400" b="1" kern="1200"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mj-lt"/>
                        <a:ea typeface="+mn-ea"/>
                        <a:cs typeface="+mn-cs"/>
                      </a:endParaRPr>
                    </a:p>
                  </a:txBody>
                  <a:tcPr anchor="ctr"/>
                </a:tc>
                <a:extLst>
                  <a:ext uri="{0D108BD9-81ED-4DB2-BD59-A6C34878D82A}">
                    <a16:rowId xmlns:a16="http://schemas.microsoft.com/office/drawing/2014/main" val="10000"/>
                  </a:ext>
                </a:extLst>
              </a:tr>
            </a:tbl>
          </a:graphicData>
        </a:graphic>
      </p:graphicFrame>
      <p:graphicFrame>
        <p:nvGraphicFramePr>
          <p:cNvPr id="3" name="Table 2"/>
          <p:cNvGraphicFramePr>
            <a:graphicFrameLocks noGrp="1"/>
          </p:cNvGraphicFramePr>
          <p:nvPr>
            <p:extLst>
              <p:ext uri="{D42A27DB-BD31-4B8C-83A1-F6EECF244321}">
                <p14:modId xmlns:p14="http://schemas.microsoft.com/office/powerpoint/2010/main" val="941666319"/>
              </p:ext>
            </p:extLst>
          </p:nvPr>
        </p:nvGraphicFramePr>
        <p:xfrm>
          <a:off x="4516667" y="3820283"/>
          <a:ext cx="7524468" cy="2042160"/>
        </p:xfrm>
        <a:graphic>
          <a:graphicData uri="http://schemas.openxmlformats.org/drawingml/2006/table">
            <a:tbl>
              <a:tblPr/>
              <a:tblGrid>
                <a:gridCol w="7524468">
                  <a:extLst>
                    <a:ext uri="{9D8B030D-6E8A-4147-A177-3AD203B41FA5}">
                      <a16:colId xmlns:a16="http://schemas.microsoft.com/office/drawing/2014/main" val="20000"/>
                    </a:ext>
                  </a:extLst>
                </a:gridCol>
              </a:tblGrid>
              <a:tr h="0">
                <a:tc>
                  <a:txBody>
                    <a:bodyPr/>
                    <a:lstStyle/>
                    <a:p>
                      <a:r>
                        <a:rPr lang="en-GB" sz="3200" b="0" dirty="0">
                          <a:solidFill>
                            <a:srgbClr val="000000"/>
                          </a:solidFill>
                          <a:effectLst/>
                          <a:latin typeface="+mj-lt"/>
                        </a:rPr>
                        <a:t>They may also use key words such as ‘fruit,’ ‘vitamins’ or ‘energy boost.’</a:t>
                      </a:r>
                    </a:p>
                    <a:p>
                      <a:r>
                        <a:rPr lang="en-GB" sz="3200" b="0" dirty="0">
                          <a:solidFill>
                            <a:srgbClr val="000000"/>
                          </a:solidFill>
                          <a:effectLst/>
                          <a:latin typeface="+mj-lt"/>
                        </a:rPr>
                        <a:t>Again, even though it sounds healthy it may actually contain a lot of sugar.  </a:t>
                      </a:r>
                    </a:p>
                  </a:txBody>
                  <a:tcPr anchor="ctr">
                    <a:lnL>
                      <a:noFill/>
                    </a:lnL>
                    <a:lnR>
                      <a:noFill/>
                    </a:lnR>
                    <a:lnT>
                      <a:noFill/>
                    </a:lnT>
                    <a:lnB>
                      <a:noFill/>
                    </a:lnB>
                  </a:tcPr>
                </a:tc>
                <a:extLst>
                  <a:ext uri="{0D108BD9-81ED-4DB2-BD59-A6C34878D82A}">
                    <a16:rowId xmlns:a16="http://schemas.microsoft.com/office/drawing/2014/main" val="10000"/>
                  </a:ext>
                </a:extLst>
              </a:tr>
            </a:tbl>
          </a:graphicData>
        </a:graphic>
      </p:graphicFrame>
      <p:pic>
        <p:nvPicPr>
          <p:cNvPr id="3073" name="Picture 1"/>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852046">
            <a:off x="475411" y="3475477"/>
            <a:ext cx="2955026" cy="2398317"/>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pic>
        <p:nvPicPr>
          <p:cNvPr id="10242" name="Picture 2"/>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29206" y="341112"/>
            <a:ext cx="2950259" cy="2808544"/>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sp>
        <p:nvSpPr>
          <p:cNvPr id="4" name="Rectangle 3"/>
          <p:cNvSpPr/>
          <p:nvPr/>
        </p:nvSpPr>
        <p:spPr>
          <a:xfrm>
            <a:off x="4516668" y="1092487"/>
            <a:ext cx="7524467" cy="2554545"/>
          </a:xfrm>
          <a:prstGeom prst="rect">
            <a:avLst/>
          </a:prstGeom>
        </p:spPr>
        <p:txBody>
          <a:bodyPr wrap="square">
            <a:spAutoFit/>
          </a:bodyPr>
          <a:lstStyle/>
          <a:p>
            <a:r>
              <a:rPr lang="en-GB" sz="3200" dirty="0">
                <a:solidFill>
                  <a:srgbClr val="000000"/>
                </a:solidFill>
                <a:latin typeface="+mj-lt"/>
              </a:rPr>
              <a:t>When shopping for snacks be cautious of the health claims on the food packaging. </a:t>
            </a:r>
          </a:p>
          <a:p>
            <a:endParaRPr lang="en-GB" sz="3200" dirty="0">
              <a:solidFill>
                <a:srgbClr val="000000"/>
              </a:solidFill>
              <a:latin typeface="+mj-lt"/>
            </a:endParaRPr>
          </a:p>
          <a:p>
            <a:r>
              <a:rPr lang="en-GB" sz="3200" dirty="0">
                <a:solidFill>
                  <a:srgbClr val="000000"/>
                </a:solidFill>
                <a:latin typeface="+mj-lt"/>
              </a:rPr>
              <a:t>Common phrases include: 'low in fat', 'low cholesterol', 'zero calories' or even 'diet'.</a:t>
            </a:r>
          </a:p>
        </p:txBody>
      </p:sp>
    </p:spTree>
    <p:extLst>
      <p:ext uri="{BB962C8B-B14F-4D97-AF65-F5344CB8AC3E}">
        <p14:creationId xmlns:p14="http://schemas.microsoft.com/office/powerpoint/2010/main" val="277260234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5096" y="0"/>
            <a:ext cx="12016903" cy="646331"/>
          </a:xfrm>
          <a:prstGeom prst="rect">
            <a:avLst/>
          </a:prstGeom>
          <a:noFill/>
        </p:spPr>
        <p:txBody>
          <a:bodyPr wrap="square" rtlCol="0">
            <a:spAutoFit/>
          </a:bodyPr>
          <a:lstStyle/>
          <a:p>
            <a:r>
              <a:rPr lang="en-AU" sz="36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So why are foods or drinks that sound healthy not?</a:t>
            </a:r>
          </a:p>
        </p:txBody>
      </p:sp>
      <p:graphicFrame>
        <p:nvGraphicFramePr>
          <p:cNvPr id="4" name="Table 3"/>
          <p:cNvGraphicFramePr>
            <a:graphicFrameLocks noGrp="1"/>
          </p:cNvGraphicFramePr>
          <p:nvPr>
            <p:extLst>
              <p:ext uri="{D42A27DB-BD31-4B8C-83A1-F6EECF244321}">
                <p14:modId xmlns:p14="http://schemas.microsoft.com/office/powerpoint/2010/main" val="102663098"/>
              </p:ext>
            </p:extLst>
          </p:nvPr>
        </p:nvGraphicFramePr>
        <p:xfrm>
          <a:off x="326593" y="1230055"/>
          <a:ext cx="7396111" cy="4480560"/>
        </p:xfrm>
        <a:graphic>
          <a:graphicData uri="http://schemas.openxmlformats.org/drawingml/2006/table">
            <a:tbl>
              <a:tblPr/>
              <a:tblGrid>
                <a:gridCol w="7396111">
                  <a:extLst>
                    <a:ext uri="{9D8B030D-6E8A-4147-A177-3AD203B41FA5}">
                      <a16:colId xmlns:a16="http://schemas.microsoft.com/office/drawing/2014/main" val="20000"/>
                    </a:ext>
                  </a:extLst>
                </a:gridCol>
              </a:tblGrid>
              <a:tr h="0">
                <a:tc>
                  <a:txBody>
                    <a:bodyPr/>
                    <a:lstStyle/>
                    <a:p>
                      <a:pPr algn="l"/>
                      <a:r>
                        <a:rPr lang="en-GB" sz="3200" b="0" dirty="0">
                          <a:solidFill>
                            <a:srgbClr val="000000"/>
                          </a:solidFill>
                          <a:effectLst/>
                          <a:latin typeface="+mj-lt"/>
                        </a:rPr>
                        <a:t>As companies want you to buy their product again they know they must make sure you enjoy the taste. One way of doing this is by adding sugar or salt to make it taste great. </a:t>
                      </a:r>
                    </a:p>
                    <a:p>
                      <a:pPr algn="ctr"/>
                      <a:endParaRPr lang="en-GB" sz="3200" b="0" dirty="0">
                        <a:solidFill>
                          <a:srgbClr val="000000"/>
                        </a:solidFill>
                        <a:effectLst/>
                        <a:latin typeface="+mj-lt"/>
                      </a:endParaRPr>
                    </a:p>
                    <a:p>
                      <a:pPr algn="l"/>
                      <a:r>
                        <a:rPr lang="en-GB" sz="3200" b="0" dirty="0">
                          <a:solidFill>
                            <a:srgbClr val="000000"/>
                          </a:solidFill>
                          <a:effectLst/>
                          <a:latin typeface="+mj-lt"/>
                        </a:rPr>
                        <a:t>However, we know that too much sugar in our diet over a long period can be damaging to our health especially our teeth. </a:t>
                      </a:r>
                    </a:p>
                  </a:txBody>
                  <a:tcPr anchor="ctr">
                    <a:lnL>
                      <a:noFill/>
                    </a:lnL>
                    <a:lnR>
                      <a:noFill/>
                    </a:lnR>
                    <a:lnT>
                      <a:noFill/>
                    </a:lnT>
                    <a:lnB>
                      <a:noFill/>
                    </a:lnB>
                  </a:tcPr>
                </a:tc>
                <a:extLst>
                  <a:ext uri="{0D108BD9-81ED-4DB2-BD59-A6C34878D82A}">
                    <a16:rowId xmlns:a16="http://schemas.microsoft.com/office/drawing/2014/main" val="10000"/>
                  </a:ext>
                </a:extLst>
              </a:tr>
            </a:tbl>
          </a:graphicData>
        </a:graphic>
      </p:graphicFrame>
      <p:pic>
        <p:nvPicPr>
          <p:cNvPr id="10" name="Picture 2">
            <a:extLst>
              <a:ext uri="{FF2B5EF4-FFF2-40B4-BE49-F238E27FC236}">
                <a16:creationId xmlns:a16="http://schemas.microsoft.com/office/drawing/2014/main" id="{A5EF6F5F-82AB-A645-BE55-8CC42CD2C13F}"/>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rot="880654">
            <a:off x="8016490" y="1596673"/>
            <a:ext cx="3298208" cy="3139779"/>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spTree>
    <p:extLst>
      <p:ext uri="{BB962C8B-B14F-4D97-AF65-F5344CB8AC3E}">
        <p14:creationId xmlns:p14="http://schemas.microsoft.com/office/powerpoint/2010/main" val="136526925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688528339"/>
              </p:ext>
            </p:extLst>
          </p:nvPr>
        </p:nvGraphicFramePr>
        <p:xfrm>
          <a:off x="220453" y="1425604"/>
          <a:ext cx="5311822" cy="2163572"/>
        </p:xfrm>
        <a:graphic>
          <a:graphicData uri="http://schemas.openxmlformats.org/drawingml/2006/table">
            <a:tbl>
              <a:tblPr/>
              <a:tblGrid>
                <a:gridCol w="5311822">
                  <a:extLst>
                    <a:ext uri="{9D8B030D-6E8A-4147-A177-3AD203B41FA5}">
                      <a16:colId xmlns:a16="http://schemas.microsoft.com/office/drawing/2014/main" val="20000"/>
                    </a:ext>
                  </a:extLst>
                </a:gridCol>
              </a:tblGrid>
              <a:tr h="2163572">
                <a:tc>
                  <a:txBody>
                    <a:bodyPr/>
                    <a:lstStyle/>
                    <a:p>
                      <a:r>
                        <a:rPr lang="en-GB" sz="3200" kern="1200" dirty="0">
                          <a:solidFill>
                            <a:srgbClr val="000000"/>
                          </a:solidFill>
                          <a:latin typeface="+mj-lt"/>
                          <a:ea typeface="+mn-ea"/>
                          <a:cs typeface="+mn-cs"/>
                        </a:rPr>
                        <a:t>There is a way to check to see if the food lives up to the advertisement claims and that is by reading the… </a:t>
                      </a:r>
                    </a:p>
                  </a:txBody>
                  <a:tcPr anchor="ctr">
                    <a:lnL>
                      <a:noFill/>
                    </a:lnL>
                    <a:lnR>
                      <a:noFill/>
                    </a:lnR>
                    <a:lnT>
                      <a:noFill/>
                    </a:lnT>
                    <a:lnB>
                      <a:noFill/>
                    </a:lnB>
                  </a:tcPr>
                </a:tc>
                <a:extLst>
                  <a:ext uri="{0D108BD9-81ED-4DB2-BD59-A6C34878D82A}">
                    <a16:rowId xmlns:a16="http://schemas.microsoft.com/office/drawing/2014/main" val="10000"/>
                  </a:ext>
                </a:extLst>
              </a:tr>
            </a:tbl>
          </a:graphicData>
        </a:graphic>
      </p:graphicFrame>
      <p:sp>
        <p:nvSpPr>
          <p:cNvPr id="5" name="TextBox 4">
            <a:extLst>
              <a:ext uri="{FF2B5EF4-FFF2-40B4-BE49-F238E27FC236}">
                <a16:creationId xmlns:a16="http://schemas.microsoft.com/office/drawing/2014/main" id="{1283F2D4-700F-D64E-9CEF-3C34AE49B633}"/>
              </a:ext>
            </a:extLst>
          </p:cNvPr>
          <p:cNvSpPr txBox="1"/>
          <p:nvPr/>
        </p:nvSpPr>
        <p:spPr>
          <a:xfrm>
            <a:off x="0" y="6334780"/>
            <a:ext cx="12192000" cy="523220"/>
          </a:xfrm>
          <a:prstGeom prst="rect">
            <a:avLst/>
          </a:prstGeom>
          <a:noFill/>
          <a:ln>
            <a:solidFill>
              <a:schemeClr val="accent5"/>
            </a:solidFill>
          </a:ln>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en-GB" sz="2800" dirty="0"/>
              <a:t>Where can you find the Nutrition Information Label on a product? </a:t>
            </a:r>
          </a:p>
        </p:txBody>
      </p:sp>
      <p:sp>
        <p:nvSpPr>
          <p:cNvPr id="6" name="Rectangle 5">
            <a:extLst>
              <a:ext uri="{FF2B5EF4-FFF2-40B4-BE49-F238E27FC236}">
                <a16:creationId xmlns:a16="http://schemas.microsoft.com/office/drawing/2014/main" id="{E4C5E7BC-0E6D-794B-91F6-3665433A30C3}"/>
              </a:ext>
            </a:extLst>
          </p:cNvPr>
          <p:cNvSpPr/>
          <p:nvPr/>
        </p:nvSpPr>
        <p:spPr>
          <a:xfrm>
            <a:off x="220453" y="79424"/>
            <a:ext cx="11971547" cy="707886"/>
          </a:xfrm>
          <a:prstGeom prst="rect">
            <a:avLst/>
          </a:prstGeom>
        </p:spPr>
        <p:txBody>
          <a:bodyPr wrap="none">
            <a:spAutoFit/>
          </a:bodyPr>
          <a:lstStyle/>
          <a:p>
            <a:r>
              <a:rPr lang="en-GB" sz="40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Comic Sans MS" panose="030F0702030302020204" pitchFamily="66" charset="0"/>
              </a:rPr>
              <a:t>So how can you check if it is actually healthy?</a:t>
            </a:r>
            <a:endParaRPr lang="en-GB" sz="4000" dirty="0">
              <a:latin typeface="Comic Sans MS" panose="030F0702030302020204" pitchFamily="66" charset="0"/>
            </a:endParaRPr>
          </a:p>
        </p:txBody>
      </p:sp>
      <p:sp>
        <p:nvSpPr>
          <p:cNvPr id="2" name="TextBox 1">
            <a:extLst>
              <a:ext uri="{FF2B5EF4-FFF2-40B4-BE49-F238E27FC236}">
                <a16:creationId xmlns:a16="http://schemas.microsoft.com/office/drawing/2014/main" id="{F06A639A-76C7-484A-A32C-EA54065D9DDC}"/>
              </a:ext>
            </a:extLst>
          </p:cNvPr>
          <p:cNvSpPr txBox="1"/>
          <p:nvPr/>
        </p:nvSpPr>
        <p:spPr>
          <a:xfrm>
            <a:off x="220454" y="3971492"/>
            <a:ext cx="4871500" cy="1077218"/>
          </a:xfrm>
          <a:prstGeom prst="rect">
            <a:avLst/>
          </a:prstGeom>
          <a:noFill/>
        </p:spPr>
        <p:txBody>
          <a:bodyPr wrap="square" rtlCol="0">
            <a:spAutoFit/>
          </a:bodyPr>
          <a:lstStyle/>
          <a:p>
            <a:r>
              <a:rPr lang="en-US" sz="3200" dirty="0">
                <a:solidFill>
                  <a:srgbClr val="000000"/>
                </a:solidFill>
                <a:latin typeface="+mj-lt"/>
              </a:rPr>
              <a:t>Nutrition Information Label and Ingredients List.</a:t>
            </a:r>
          </a:p>
        </p:txBody>
      </p:sp>
      <p:pic>
        <p:nvPicPr>
          <p:cNvPr id="11" name="Picture 10">
            <a:extLst>
              <a:ext uri="{FF2B5EF4-FFF2-40B4-BE49-F238E27FC236}">
                <a16:creationId xmlns:a16="http://schemas.microsoft.com/office/drawing/2014/main" id="{D1EDD753-2E54-E44B-BAFB-B8724FBD9447}"/>
              </a:ext>
            </a:extLst>
          </p:cNvPr>
          <p:cNvPicPr>
            <a:picLocks noChangeAspect="1"/>
          </p:cNvPicPr>
          <p:nvPr/>
        </p:nvPicPr>
        <p:blipFill>
          <a:blip r:embed="rId2"/>
          <a:stretch>
            <a:fillRect/>
          </a:stretch>
        </p:blipFill>
        <p:spPr>
          <a:xfrm>
            <a:off x="6748555" y="1055677"/>
            <a:ext cx="4206315" cy="4954474"/>
          </a:xfrm>
          <a:prstGeom prst="rect">
            <a:avLst/>
          </a:prstGeom>
        </p:spPr>
      </p:pic>
    </p:spTree>
    <p:extLst>
      <p:ext uri="{BB962C8B-B14F-4D97-AF65-F5344CB8AC3E}">
        <p14:creationId xmlns:p14="http://schemas.microsoft.com/office/powerpoint/2010/main" val="395251399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Retrospect">
  <a:themeElements>
    <a:clrScheme name="Custom 3">
      <a:dk1>
        <a:sysClr val="windowText" lastClr="000000"/>
      </a:dk1>
      <a:lt1>
        <a:sysClr val="window" lastClr="FFFFFF"/>
      </a:lt1>
      <a:dk2>
        <a:srgbClr val="2C3C43"/>
      </a:dk2>
      <a:lt2>
        <a:srgbClr val="EBEBEB"/>
      </a:lt2>
      <a:accent1>
        <a:srgbClr val="FFFF00"/>
      </a:accent1>
      <a:accent2>
        <a:srgbClr val="F7EC57"/>
      </a:accent2>
      <a:accent3>
        <a:srgbClr val="000000"/>
      </a:accent3>
      <a:accent4>
        <a:srgbClr val="FFFFCC"/>
      </a:accent4>
      <a:accent5>
        <a:srgbClr val="FFC000"/>
      </a:accent5>
      <a:accent6>
        <a:srgbClr val="FFFF00"/>
      </a:accent6>
      <a:hlink>
        <a:srgbClr val="FFFF00"/>
      </a:hlink>
      <a:folHlink>
        <a:srgbClr val="FFFFC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57230</TotalTime>
  <Words>870</Words>
  <Application>Microsoft Macintosh PowerPoint</Application>
  <PresentationFormat>Widescreen</PresentationFormat>
  <Paragraphs>75</Paragraphs>
  <Slides>16</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16</vt:i4>
      </vt:variant>
    </vt:vector>
  </HeadingPairs>
  <TitlesOfParts>
    <vt:vector size="23" baseType="lpstr">
      <vt:lpstr>Arial</vt:lpstr>
      <vt:lpstr>Calibri</vt:lpstr>
      <vt:lpstr>Calibri Light</vt:lpstr>
      <vt:lpstr>Comic Sans MS</vt:lpstr>
      <vt:lpstr>proxima_nova_bold</vt:lpstr>
      <vt:lpstr>proxima_nova_rgregular</vt:lpstr>
      <vt:lpstr>Retrospect</vt:lpstr>
      <vt:lpstr>PowerPoint Presentation</vt:lpstr>
      <vt:lpstr>Lesson 5</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HAILEYBURY</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Jessica Reardon</dc:creator>
  <cp:lastModifiedBy>Microsoft Office User</cp:lastModifiedBy>
  <cp:revision>141</cp:revision>
  <dcterms:created xsi:type="dcterms:W3CDTF">2015-12-16T03:40:36Z</dcterms:created>
  <dcterms:modified xsi:type="dcterms:W3CDTF">2024-10-17T09:27:18Z</dcterms:modified>
</cp:coreProperties>
</file>